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9" r:id="rId3"/>
    <p:sldId id="270" r:id="rId4"/>
    <p:sldId id="257" r:id="rId5"/>
    <p:sldId id="282" r:id="rId6"/>
    <p:sldId id="262" r:id="rId7"/>
    <p:sldId id="278" r:id="rId8"/>
    <p:sldId id="271" r:id="rId9"/>
    <p:sldId id="274" r:id="rId10"/>
    <p:sldId id="273" r:id="rId11"/>
    <p:sldId id="272" r:id="rId12"/>
    <p:sldId id="263" r:id="rId13"/>
    <p:sldId id="275" r:id="rId14"/>
    <p:sldId id="264" r:id="rId15"/>
    <p:sldId id="277" r:id="rId16"/>
    <p:sldId id="279" r:id="rId17"/>
    <p:sldId id="280" r:id="rId18"/>
    <p:sldId id="281" r:id="rId19"/>
    <p:sldId id="276" r:id="rId20"/>
    <p:sldId id="269" r:id="rId21"/>
    <p:sldId id="268" r:id="rId22"/>
    <p:sldId id="266" r:id="rId23"/>
    <p:sldId id="26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473A"/>
    <a:srgbClr val="18A9B8"/>
    <a:srgbClr val="5E52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5" autoAdjust="0"/>
    <p:restoredTop sz="68235" autoAdjust="0"/>
  </p:normalViewPr>
  <p:slideViewPr>
    <p:cSldViewPr snapToGrid="0">
      <p:cViewPr varScale="1">
        <p:scale>
          <a:sx n="62" d="100"/>
          <a:sy n="62" d="100"/>
        </p:scale>
        <p:origin x="1158"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35F342-6B3D-4420-8DAB-D1A6A333FDBB}" type="doc">
      <dgm:prSet loTypeId="urn:microsoft.com/office/officeart/2005/8/layout/pList1" loCatId="list" qsTypeId="urn:microsoft.com/office/officeart/2005/8/quickstyle/simple1" qsCatId="simple" csTypeId="urn:microsoft.com/office/officeart/2005/8/colors/accent1_2" csCatId="accent1" phldr="1"/>
      <dgm:spPr/>
      <dgm:t>
        <a:bodyPr/>
        <a:lstStyle/>
        <a:p>
          <a:endParaRPr lang="en-US"/>
        </a:p>
      </dgm:t>
    </dgm:pt>
    <dgm:pt modelId="{3F94F19D-6866-4A82-A47B-88A101B14691}">
      <dgm:prSet phldrT="[Text]" custT="1"/>
      <dgm:spPr/>
      <dgm:t>
        <a:bodyPr/>
        <a:lstStyle/>
        <a:p>
          <a:r>
            <a:rPr lang="en-US" sz="3000" u="sng" dirty="0" smtClean="0">
              <a:solidFill>
                <a:schemeClr val="bg1"/>
              </a:solidFill>
            </a:rPr>
            <a:t>Translating</a:t>
          </a:r>
          <a:br>
            <a:rPr lang="en-US" sz="3000" u="sng" dirty="0" smtClean="0">
              <a:solidFill>
                <a:schemeClr val="bg1"/>
              </a:solidFill>
            </a:rPr>
          </a:br>
          <a:r>
            <a:rPr lang="en-US" sz="3000" u="none" dirty="0" smtClean="0">
              <a:solidFill>
                <a:schemeClr val="bg1"/>
              </a:solidFill>
            </a:rPr>
            <a:t/>
          </a:r>
          <a:br>
            <a:rPr lang="en-US" sz="3000" u="none" dirty="0" smtClean="0">
              <a:solidFill>
                <a:schemeClr val="bg1"/>
              </a:solidFill>
            </a:rPr>
          </a:br>
          <a:r>
            <a:rPr lang="en-US" sz="2200" u="none" dirty="0" smtClean="0">
              <a:solidFill>
                <a:schemeClr val="bg1"/>
              </a:solidFill>
            </a:rPr>
            <a:t>Dependent:</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Collaborative: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Autonomous: </a:t>
          </a:r>
          <a:br>
            <a:rPr lang="en-US" sz="2200" u="none" dirty="0" smtClean="0">
              <a:solidFill>
                <a:schemeClr val="bg1"/>
              </a:solidFill>
            </a:rPr>
          </a:br>
          <a:endParaRPr lang="en-US" sz="3000" u="sng" dirty="0" smtClean="0">
            <a:solidFill>
              <a:schemeClr val="bg1"/>
            </a:solidFill>
          </a:endParaRPr>
        </a:p>
        <a:p>
          <a:endParaRPr lang="en-US" sz="2600" u="none" dirty="0">
            <a:solidFill>
              <a:schemeClr val="bg1"/>
            </a:solidFill>
          </a:endParaRPr>
        </a:p>
      </dgm:t>
    </dgm:pt>
    <dgm:pt modelId="{B3C936BE-F8BE-4F56-AC89-E5653AD34A0B}" type="parTrans" cxnId="{21646D7C-6CB1-42FB-B207-0C3849F6B4C5}">
      <dgm:prSet/>
      <dgm:spPr/>
      <dgm:t>
        <a:bodyPr/>
        <a:lstStyle/>
        <a:p>
          <a:endParaRPr lang="en-US"/>
        </a:p>
      </dgm:t>
    </dgm:pt>
    <dgm:pt modelId="{D0D046EA-A159-4EA4-A0E7-D8D163B2258A}" type="sibTrans" cxnId="{21646D7C-6CB1-42FB-B207-0C3849F6B4C5}">
      <dgm:prSet/>
      <dgm:spPr/>
      <dgm:t>
        <a:bodyPr/>
        <a:lstStyle/>
        <a:p>
          <a:endParaRPr lang="en-US"/>
        </a:p>
      </dgm:t>
    </dgm:pt>
    <dgm:pt modelId="{6DA04C93-C4E3-455C-8FE2-DBF590D2262E}">
      <dgm:prSet phldrT="[Text]" custT="1"/>
      <dgm:spPr/>
      <dgm:t>
        <a:bodyPr/>
        <a:lstStyle/>
        <a:p>
          <a:r>
            <a:rPr lang="en-US" sz="3000" u="sng" dirty="0" smtClean="0">
              <a:solidFill>
                <a:schemeClr val="bg1"/>
              </a:solidFill>
            </a:rPr>
            <a:t>Relating</a:t>
          </a:r>
          <a:br>
            <a:rPr lang="en-US" sz="3000" u="sng" dirty="0" smtClean="0">
              <a:solidFill>
                <a:schemeClr val="bg1"/>
              </a:solidFill>
            </a:rPr>
          </a:br>
          <a:r>
            <a:rPr lang="en-US" sz="3000" u="sng" dirty="0" smtClean="0">
              <a:solidFill>
                <a:schemeClr val="bg1"/>
              </a:solidFill>
            </a:rPr>
            <a:t/>
          </a:r>
          <a:br>
            <a:rPr lang="en-US" sz="3000" u="sng" dirty="0" smtClean="0">
              <a:solidFill>
                <a:schemeClr val="bg1"/>
              </a:solidFill>
            </a:rPr>
          </a:br>
          <a:r>
            <a:rPr lang="en-US" sz="2200" u="none" dirty="0" smtClean="0">
              <a:solidFill>
                <a:schemeClr val="bg1"/>
              </a:solidFill>
            </a:rPr>
            <a:t>Visual:</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Kinesthetic:</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Auditory:</a:t>
          </a:r>
          <a:br>
            <a:rPr lang="en-US" sz="2200" u="none" dirty="0" smtClean="0">
              <a:solidFill>
                <a:schemeClr val="bg1"/>
              </a:solidFill>
            </a:rPr>
          </a:br>
          <a:r>
            <a:rPr lang="en-US" sz="3000" u="sng" dirty="0" smtClean="0">
              <a:solidFill>
                <a:schemeClr val="bg1"/>
              </a:solidFill>
            </a:rPr>
            <a:t/>
          </a:r>
          <a:br>
            <a:rPr lang="en-US" sz="3000" u="sng" dirty="0" smtClean="0">
              <a:solidFill>
                <a:schemeClr val="bg1"/>
              </a:solidFill>
            </a:rPr>
          </a:br>
          <a:endParaRPr lang="en-US" sz="3000" u="sng" dirty="0">
            <a:solidFill>
              <a:schemeClr val="bg1"/>
            </a:solidFill>
          </a:endParaRPr>
        </a:p>
      </dgm:t>
    </dgm:pt>
    <dgm:pt modelId="{1AD3E067-0BFE-4649-B1CE-4597188105D3}" type="parTrans" cxnId="{AFE7F1F6-12CF-42B4-A041-495863B3AE66}">
      <dgm:prSet/>
      <dgm:spPr/>
      <dgm:t>
        <a:bodyPr/>
        <a:lstStyle/>
        <a:p>
          <a:endParaRPr lang="en-US"/>
        </a:p>
      </dgm:t>
    </dgm:pt>
    <dgm:pt modelId="{E55844FE-0E71-4985-8B5F-892940885A4A}" type="sibTrans" cxnId="{AFE7F1F6-12CF-42B4-A041-495863B3AE66}">
      <dgm:prSet/>
      <dgm:spPr/>
      <dgm:t>
        <a:bodyPr/>
        <a:lstStyle/>
        <a:p>
          <a:endParaRPr lang="en-US"/>
        </a:p>
      </dgm:t>
    </dgm:pt>
    <dgm:pt modelId="{BCA0C79D-2C32-41A4-8D10-DCE6CCF2930D}">
      <dgm:prSet phldrT="[Text]" custT="1"/>
      <dgm:spPr/>
      <dgm:t>
        <a:bodyPr/>
        <a:lstStyle/>
        <a:p>
          <a:r>
            <a:rPr lang="en-US" sz="2800" u="sng" dirty="0" smtClean="0">
              <a:solidFill>
                <a:schemeClr val="bg1"/>
              </a:solidFill>
            </a:rPr>
            <a:t>Understanding</a:t>
          </a:r>
          <a:br>
            <a:rPr lang="en-US" sz="2800" u="sng" dirty="0" smtClean="0">
              <a:solidFill>
                <a:schemeClr val="bg1"/>
              </a:solidFill>
            </a:rPr>
          </a:br>
          <a:r>
            <a:rPr lang="en-US" sz="2800" u="sng" dirty="0" smtClean="0">
              <a:solidFill>
                <a:schemeClr val="bg1"/>
              </a:solidFill>
            </a:rPr>
            <a:t/>
          </a:r>
          <a:br>
            <a:rPr lang="en-US" sz="2800" u="sng" dirty="0" smtClean="0">
              <a:solidFill>
                <a:schemeClr val="bg1"/>
              </a:solidFill>
            </a:rPr>
          </a:br>
          <a:r>
            <a:rPr lang="en-US" sz="2200" u="none" dirty="0" smtClean="0">
              <a:solidFill>
                <a:schemeClr val="bg1"/>
              </a:solidFill>
            </a:rPr>
            <a:t>Global:</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Analytical:</a:t>
          </a:r>
          <a:br>
            <a:rPr lang="en-US" sz="2200" u="none" dirty="0" smtClean="0">
              <a:solidFill>
                <a:schemeClr val="bg1"/>
              </a:solidFill>
            </a:rPr>
          </a:br>
          <a:endParaRPr lang="en-US" sz="2200" u="none" dirty="0">
            <a:solidFill>
              <a:schemeClr val="bg1"/>
            </a:solidFill>
          </a:endParaRPr>
        </a:p>
      </dgm:t>
    </dgm:pt>
    <dgm:pt modelId="{81B85CEE-F749-4BAD-AC31-5F79536FD605}" type="parTrans" cxnId="{83258797-E7A4-479A-9B09-BFF6F5E6E9A4}">
      <dgm:prSet/>
      <dgm:spPr/>
      <dgm:t>
        <a:bodyPr/>
        <a:lstStyle/>
        <a:p>
          <a:endParaRPr lang="en-US"/>
        </a:p>
      </dgm:t>
    </dgm:pt>
    <dgm:pt modelId="{C1347984-AABE-4605-9AAE-C9525060361A}" type="sibTrans" cxnId="{83258797-E7A4-479A-9B09-BFF6F5E6E9A4}">
      <dgm:prSet/>
      <dgm:spPr/>
      <dgm:t>
        <a:bodyPr/>
        <a:lstStyle/>
        <a:p>
          <a:endParaRPr lang="en-US"/>
        </a:p>
      </dgm:t>
    </dgm:pt>
    <dgm:pt modelId="{11B67BCA-43E9-402D-BD66-B486219B694F}">
      <dgm:prSet phldrT="[Text]" custT="1"/>
      <dgm:spPr/>
      <dgm:t>
        <a:bodyPr/>
        <a:lstStyle/>
        <a:p>
          <a:r>
            <a:rPr lang="en-US" sz="3000" i="0" u="sng" dirty="0" smtClean="0">
              <a:solidFill>
                <a:schemeClr val="bg1"/>
              </a:solidFill>
            </a:rPr>
            <a:t>Attending</a:t>
          </a:r>
        </a:p>
        <a:p>
          <a:r>
            <a:rPr lang="en-US" sz="2200" dirty="0" smtClean="0">
              <a:solidFill>
                <a:schemeClr val="bg1"/>
              </a:solidFill>
            </a:rPr>
            <a:t/>
          </a:r>
          <a:br>
            <a:rPr lang="en-US" sz="2200" dirty="0" smtClean="0">
              <a:solidFill>
                <a:schemeClr val="bg1"/>
              </a:solidFill>
            </a:rPr>
          </a:br>
          <a:r>
            <a:rPr lang="en-US" sz="2200" dirty="0" smtClean="0">
              <a:solidFill>
                <a:schemeClr val="bg1"/>
              </a:solidFill>
            </a:rPr>
            <a:t>Telescopic: </a:t>
          </a:r>
          <a:br>
            <a:rPr lang="en-US" sz="2200" dirty="0" smtClean="0">
              <a:solidFill>
                <a:schemeClr val="bg1"/>
              </a:solidFill>
            </a:rPr>
          </a:br>
          <a:r>
            <a:rPr lang="en-US" sz="2200" dirty="0" smtClean="0">
              <a:solidFill>
                <a:schemeClr val="bg1"/>
              </a:solidFill>
            </a:rPr>
            <a:t/>
          </a:r>
          <a:br>
            <a:rPr lang="en-US" sz="2200" dirty="0" smtClean="0">
              <a:solidFill>
                <a:schemeClr val="bg1"/>
              </a:solidFill>
            </a:rPr>
          </a:br>
          <a:r>
            <a:rPr lang="en-US" sz="2200" dirty="0" smtClean="0">
              <a:solidFill>
                <a:schemeClr val="bg1"/>
              </a:solidFill>
            </a:rPr>
            <a:t/>
          </a:r>
          <a:br>
            <a:rPr lang="en-US" sz="2200" dirty="0" smtClean="0">
              <a:solidFill>
                <a:schemeClr val="bg1"/>
              </a:solidFill>
            </a:rPr>
          </a:br>
          <a:r>
            <a:rPr lang="en-US" sz="2200" dirty="0" smtClean="0">
              <a:solidFill>
                <a:schemeClr val="bg1"/>
              </a:solidFill>
            </a:rPr>
            <a:t>Wide-Angled: </a:t>
          </a:r>
          <a:br>
            <a:rPr lang="en-US" sz="2200" dirty="0" smtClean="0">
              <a:solidFill>
                <a:schemeClr val="bg1"/>
              </a:solidFill>
            </a:rPr>
          </a:br>
          <a:endParaRPr lang="en-US" sz="2200" dirty="0">
            <a:solidFill>
              <a:schemeClr val="bg1"/>
            </a:solidFill>
          </a:endParaRPr>
        </a:p>
      </dgm:t>
    </dgm:pt>
    <dgm:pt modelId="{5F84544E-6E34-422E-83EC-34770BDE3C31}" type="sibTrans" cxnId="{DD6CE3DE-D9A9-4629-9FDB-2FC821409FC3}">
      <dgm:prSet/>
      <dgm:spPr/>
      <dgm:t>
        <a:bodyPr/>
        <a:lstStyle/>
        <a:p>
          <a:endParaRPr lang="en-US"/>
        </a:p>
      </dgm:t>
    </dgm:pt>
    <dgm:pt modelId="{CBBC8D73-B8FD-4443-9E44-29C3FB3E5220}" type="parTrans" cxnId="{DD6CE3DE-D9A9-4629-9FDB-2FC821409FC3}">
      <dgm:prSet/>
      <dgm:spPr/>
      <dgm:t>
        <a:bodyPr/>
        <a:lstStyle/>
        <a:p>
          <a:endParaRPr lang="en-US"/>
        </a:p>
      </dgm:t>
    </dgm:pt>
    <dgm:pt modelId="{4F4939C3-873F-401A-9FCF-7050AF317A87}" type="pres">
      <dgm:prSet presAssocID="{0E35F342-6B3D-4420-8DAB-D1A6A333FDBB}" presName="Name0" presStyleCnt="0">
        <dgm:presLayoutVars>
          <dgm:dir/>
          <dgm:resizeHandles val="exact"/>
        </dgm:presLayoutVars>
      </dgm:prSet>
      <dgm:spPr/>
      <dgm:t>
        <a:bodyPr/>
        <a:lstStyle/>
        <a:p>
          <a:endParaRPr lang="en-US"/>
        </a:p>
      </dgm:t>
    </dgm:pt>
    <dgm:pt modelId="{03B3C9FE-6591-4630-9EA7-30EE423C982F}" type="pres">
      <dgm:prSet presAssocID="{11B67BCA-43E9-402D-BD66-B486219B694F}" presName="compNode" presStyleCnt="0"/>
      <dgm:spPr/>
    </dgm:pt>
    <dgm:pt modelId="{049F976B-0CA2-4659-BE19-94A71974E53E}" type="pres">
      <dgm:prSet presAssocID="{11B67BCA-43E9-402D-BD66-B486219B694F}" presName="pictRect" presStyleLbl="node1" presStyleIdx="0" presStyleCnt="4" custScaleY="226334" custLinFactNeighborY="50144"/>
      <dgm:spPr>
        <a:solidFill>
          <a:srgbClr val="5E52A2"/>
        </a:solidFill>
      </dgm:spPr>
    </dgm:pt>
    <dgm:pt modelId="{11EBFA73-DB8F-483B-A4C7-CCC8B062DEB8}" type="pres">
      <dgm:prSet presAssocID="{11B67BCA-43E9-402D-BD66-B486219B694F}" presName="textRect" presStyleLbl="revTx" presStyleIdx="0" presStyleCnt="4" custScaleY="324206" custLinFactNeighborX="-1615" custLinFactNeighborY="-69700">
        <dgm:presLayoutVars>
          <dgm:bulletEnabled val="1"/>
        </dgm:presLayoutVars>
      </dgm:prSet>
      <dgm:spPr/>
      <dgm:t>
        <a:bodyPr/>
        <a:lstStyle/>
        <a:p>
          <a:endParaRPr lang="en-US"/>
        </a:p>
      </dgm:t>
    </dgm:pt>
    <dgm:pt modelId="{66C82684-49BC-4C61-AE0A-F0C67B19BF44}" type="pres">
      <dgm:prSet presAssocID="{5F84544E-6E34-422E-83EC-34770BDE3C31}" presName="sibTrans" presStyleLbl="sibTrans2D1" presStyleIdx="0" presStyleCnt="0"/>
      <dgm:spPr/>
      <dgm:t>
        <a:bodyPr/>
        <a:lstStyle/>
        <a:p>
          <a:endParaRPr lang="en-US"/>
        </a:p>
      </dgm:t>
    </dgm:pt>
    <dgm:pt modelId="{EE00B921-A57B-4354-AAC5-EF45A4D53810}" type="pres">
      <dgm:prSet presAssocID="{3F94F19D-6866-4A82-A47B-88A101B14691}" presName="compNode" presStyleCnt="0"/>
      <dgm:spPr/>
    </dgm:pt>
    <dgm:pt modelId="{160D1A99-B2D2-49E6-ACE4-8FC84051C247}" type="pres">
      <dgm:prSet presAssocID="{3F94F19D-6866-4A82-A47B-88A101B14691}" presName="pictRect" presStyleLbl="node1" presStyleIdx="1" presStyleCnt="4" custScaleY="228158" custLinFactNeighborX="1404" custLinFactNeighborY="23452"/>
      <dgm:spPr>
        <a:solidFill>
          <a:srgbClr val="18A9B8"/>
        </a:solidFill>
      </dgm:spPr>
    </dgm:pt>
    <dgm:pt modelId="{7F6F8F17-5C74-47E8-A4E4-64471FAE19CD}" type="pres">
      <dgm:prSet presAssocID="{3F94F19D-6866-4A82-A47B-88A101B14691}" presName="textRect" presStyleLbl="revTx" presStyleIdx="1" presStyleCnt="4" custScaleY="119119" custLinFactY="-100000" custLinFactNeighborX="1192" custLinFactNeighborY="-119639">
        <dgm:presLayoutVars>
          <dgm:bulletEnabled val="1"/>
        </dgm:presLayoutVars>
      </dgm:prSet>
      <dgm:spPr/>
      <dgm:t>
        <a:bodyPr/>
        <a:lstStyle/>
        <a:p>
          <a:endParaRPr lang="en-US"/>
        </a:p>
      </dgm:t>
    </dgm:pt>
    <dgm:pt modelId="{A325ABD8-D8D1-4EDC-8996-3AD08C87BEE6}" type="pres">
      <dgm:prSet presAssocID="{D0D046EA-A159-4EA4-A0E7-D8D163B2258A}" presName="sibTrans" presStyleLbl="sibTrans2D1" presStyleIdx="0" presStyleCnt="0"/>
      <dgm:spPr/>
      <dgm:t>
        <a:bodyPr/>
        <a:lstStyle/>
        <a:p>
          <a:endParaRPr lang="en-US"/>
        </a:p>
      </dgm:t>
    </dgm:pt>
    <dgm:pt modelId="{EE38895E-7D40-4251-8EF9-93E139964E7D}" type="pres">
      <dgm:prSet presAssocID="{6DA04C93-C4E3-455C-8FE2-DBF590D2262E}" presName="compNode" presStyleCnt="0"/>
      <dgm:spPr/>
    </dgm:pt>
    <dgm:pt modelId="{AE0FBDB5-65AD-41A6-AB96-DF0F4512568B}" type="pres">
      <dgm:prSet presAssocID="{6DA04C93-C4E3-455C-8FE2-DBF590D2262E}" presName="pictRect" presStyleLbl="node1" presStyleIdx="2" presStyleCnt="4" custScaleY="228157" custLinFactNeighborX="4212" custLinFactNeighborY="24480"/>
      <dgm:spPr>
        <a:solidFill>
          <a:srgbClr val="F6473A"/>
        </a:solidFill>
      </dgm:spPr>
    </dgm:pt>
    <dgm:pt modelId="{C457641D-AC13-45DF-81A6-2CDEEB8E5FC4}" type="pres">
      <dgm:prSet presAssocID="{6DA04C93-C4E3-455C-8FE2-DBF590D2262E}" presName="textRect" presStyleLbl="revTx" presStyleIdx="2" presStyleCnt="4" custLinFactY="-100000" custLinFactNeighborX="6109" custLinFactNeighborY="-129199">
        <dgm:presLayoutVars>
          <dgm:bulletEnabled val="1"/>
        </dgm:presLayoutVars>
      </dgm:prSet>
      <dgm:spPr/>
      <dgm:t>
        <a:bodyPr/>
        <a:lstStyle/>
        <a:p>
          <a:endParaRPr lang="en-US"/>
        </a:p>
      </dgm:t>
    </dgm:pt>
    <dgm:pt modelId="{D344DA35-13CE-4CB6-86D3-044D1390D174}" type="pres">
      <dgm:prSet presAssocID="{E55844FE-0E71-4985-8B5F-892940885A4A}" presName="sibTrans" presStyleLbl="sibTrans2D1" presStyleIdx="0" presStyleCnt="0"/>
      <dgm:spPr/>
      <dgm:t>
        <a:bodyPr/>
        <a:lstStyle/>
        <a:p>
          <a:endParaRPr lang="en-US"/>
        </a:p>
      </dgm:t>
    </dgm:pt>
    <dgm:pt modelId="{CC4CB873-3E9C-4397-8099-C22722DD75B0}" type="pres">
      <dgm:prSet presAssocID="{BCA0C79D-2C32-41A4-8D10-DCE6CCF2930D}" presName="compNode" presStyleCnt="0"/>
      <dgm:spPr/>
    </dgm:pt>
    <dgm:pt modelId="{3BC3F445-4AA1-48EE-B2C4-AE97C40B89BA}" type="pres">
      <dgm:prSet presAssocID="{BCA0C79D-2C32-41A4-8D10-DCE6CCF2930D}" presName="pictRect" presStyleLbl="node1" presStyleIdx="3" presStyleCnt="4" custScaleY="227363" custLinFactNeighborX="210" custLinFactNeighborY="24087"/>
      <dgm:spPr>
        <a:solidFill>
          <a:srgbClr val="00B050"/>
        </a:solidFill>
      </dgm:spPr>
    </dgm:pt>
    <dgm:pt modelId="{365CBB00-C753-4F74-BD5C-6B5F0FBDC5A3}" type="pres">
      <dgm:prSet presAssocID="{BCA0C79D-2C32-41A4-8D10-DCE6CCF2930D}" presName="textRect" presStyleLbl="revTx" presStyleIdx="3" presStyleCnt="4" custScaleX="117625" custLinFactY="-100000" custLinFactNeighborX="3302" custLinFactNeighborY="-129199">
        <dgm:presLayoutVars>
          <dgm:bulletEnabled val="1"/>
        </dgm:presLayoutVars>
      </dgm:prSet>
      <dgm:spPr/>
      <dgm:t>
        <a:bodyPr/>
        <a:lstStyle/>
        <a:p>
          <a:endParaRPr lang="en-US"/>
        </a:p>
      </dgm:t>
    </dgm:pt>
  </dgm:ptLst>
  <dgm:cxnLst>
    <dgm:cxn modelId="{090246FF-415A-4396-B409-34FFD4F637BB}" type="presOf" srcId="{5F84544E-6E34-422E-83EC-34770BDE3C31}" destId="{66C82684-49BC-4C61-AE0A-F0C67B19BF44}" srcOrd="0" destOrd="0" presId="urn:microsoft.com/office/officeart/2005/8/layout/pList1"/>
    <dgm:cxn modelId="{83258797-E7A4-479A-9B09-BFF6F5E6E9A4}" srcId="{0E35F342-6B3D-4420-8DAB-D1A6A333FDBB}" destId="{BCA0C79D-2C32-41A4-8D10-DCE6CCF2930D}" srcOrd="3" destOrd="0" parTransId="{81B85CEE-F749-4BAD-AC31-5F79536FD605}" sibTransId="{C1347984-AABE-4605-9AAE-C9525060361A}"/>
    <dgm:cxn modelId="{DC2DFBF7-6E8F-48F5-AC48-250C943A1F7E}" type="presOf" srcId="{11B67BCA-43E9-402D-BD66-B486219B694F}" destId="{11EBFA73-DB8F-483B-A4C7-CCC8B062DEB8}" srcOrd="0" destOrd="0" presId="urn:microsoft.com/office/officeart/2005/8/layout/pList1"/>
    <dgm:cxn modelId="{AFE7F1F6-12CF-42B4-A041-495863B3AE66}" srcId="{0E35F342-6B3D-4420-8DAB-D1A6A333FDBB}" destId="{6DA04C93-C4E3-455C-8FE2-DBF590D2262E}" srcOrd="2" destOrd="0" parTransId="{1AD3E067-0BFE-4649-B1CE-4597188105D3}" sibTransId="{E55844FE-0E71-4985-8B5F-892940885A4A}"/>
    <dgm:cxn modelId="{DD6CE3DE-D9A9-4629-9FDB-2FC821409FC3}" srcId="{0E35F342-6B3D-4420-8DAB-D1A6A333FDBB}" destId="{11B67BCA-43E9-402D-BD66-B486219B694F}" srcOrd="0" destOrd="0" parTransId="{CBBC8D73-B8FD-4443-9E44-29C3FB3E5220}" sibTransId="{5F84544E-6E34-422E-83EC-34770BDE3C31}"/>
    <dgm:cxn modelId="{7E6F707C-C413-44B2-A8C0-7A7FF6357BCE}" type="presOf" srcId="{6DA04C93-C4E3-455C-8FE2-DBF590D2262E}" destId="{C457641D-AC13-45DF-81A6-2CDEEB8E5FC4}" srcOrd="0" destOrd="0" presId="urn:microsoft.com/office/officeart/2005/8/layout/pList1"/>
    <dgm:cxn modelId="{475009D2-FED0-479F-8B97-772E8B6C3E79}" type="presOf" srcId="{0E35F342-6B3D-4420-8DAB-D1A6A333FDBB}" destId="{4F4939C3-873F-401A-9FCF-7050AF317A87}" srcOrd="0" destOrd="0" presId="urn:microsoft.com/office/officeart/2005/8/layout/pList1"/>
    <dgm:cxn modelId="{69F08D18-2D19-4478-AC6E-3F37B2CF7093}" type="presOf" srcId="{E55844FE-0E71-4985-8B5F-892940885A4A}" destId="{D344DA35-13CE-4CB6-86D3-044D1390D174}" srcOrd="0" destOrd="0" presId="urn:microsoft.com/office/officeart/2005/8/layout/pList1"/>
    <dgm:cxn modelId="{004D768A-BB79-43FD-B276-21952EB993E7}" type="presOf" srcId="{3F94F19D-6866-4A82-A47B-88A101B14691}" destId="{7F6F8F17-5C74-47E8-A4E4-64471FAE19CD}" srcOrd="0" destOrd="0" presId="urn:microsoft.com/office/officeart/2005/8/layout/pList1"/>
    <dgm:cxn modelId="{DFB32FFF-34BE-4D31-949D-DE89E49225C5}" type="presOf" srcId="{D0D046EA-A159-4EA4-A0E7-D8D163B2258A}" destId="{A325ABD8-D8D1-4EDC-8996-3AD08C87BEE6}" srcOrd="0" destOrd="0" presId="urn:microsoft.com/office/officeart/2005/8/layout/pList1"/>
    <dgm:cxn modelId="{F292DAEE-047B-4B4E-928E-7E1A0206FBEA}" type="presOf" srcId="{BCA0C79D-2C32-41A4-8D10-DCE6CCF2930D}" destId="{365CBB00-C753-4F74-BD5C-6B5F0FBDC5A3}" srcOrd="0" destOrd="0" presId="urn:microsoft.com/office/officeart/2005/8/layout/pList1"/>
    <dgm:cxn modelId="{21646D7C-6CB1-42FB-B207-0C3849F6B4C5}" srcId="{0E35F342-6B3D-4420-8DAB-D1A6A333FDBB}" destId="{3F94F19D-6866-4A82-A47B-88A101B14691}" srcOrd="1" destOrd="0" parTransId="{B3C936BE-F8BE-4F56-AC89-E5653AD34A0B}" sibTransId="{D0D046EA-A159-4EA4-A0E7-D8D163B2258A}"/>
    <dgm:cxn modelId="{815A23A7-3019-452F-8A57-129C9FBB5664}" type="presParOf" srcId="{4F4939C3-873F-401A-9FCF-7050AF317A87}" destId="{03B3C9FE-6591-4630-9EA7-30EE423C982F}" srcOrd="0" destOrd="0" presId="urn:microsoft.com/office/officeart/2005/8/layout/pList1"/>
    <dgm:cxn modelId="{72C2CAB0-BA3C-44FA-9634-C03372A47810}" type="presParOf" srcId="{03B3C9FE-6591-4630-9EA7-30EE423C982F}" destId="{049F976B-0CA2-4659-BE19-94A71974E53E}" srcOrd="0" destOrd="0" presId="urn:microsoft.com/office/officeart/2005/8/layout/pList1"/>
    <dgm:cxn modelId="{CE2BD291-F9BF-4F80-9DEF-7213C2A893A0}" type="presParOf" srcId="{03B3C9FE-6591-4630-9EA7-30EE423C982F}" destId="{11EBFA73-DB8F-483B-A4C7-CCC8B062DEB8}" srcOrd="1" destOrd="0" presId="urn:microsoft.com/office/officeart/2005/8/layout/pList1"/>
    <dgm:cxn modelId="{19D94953-D746-4929-B96E-0DFA9F55B7A8}" type="presParOf" srcId="{4F4939C3-873F-401A-9FCF-7050AF317A87}" destId="{66C82684-49BC-4C61-AE0A-F0C67B19BF44}" srcOrd="1" destOrd="0" presId="urn:microsoft.com/office/officeart/2005/8/layout/pList1"/>
    <dgm:cxn modelId="{FF48E3A0-F62E-40AD-BFD4-9FDB2ED249B1}" type="presParOf" srcId="{4F4939C3-873F-401A-9FCF-7050AF317A87}" destId="{EE00B921-A57B-4354-AAC5-EF45A4D53810}" srcOrd="2" destOrd="0" presId="urn:microsoft.com/office/officeart/2005/8/layout/pList1"/>
    <dgm:cxn modelId="{570E33BC-404F-4CE5-B6A5-3D68D25293DF}" type="presParOf" srcId="{EE00B921-A57B-4354-AAC5-EF45A4D53810}" destId="{160D1A99-B2D2-49E6-ACE4-8FC84051C247}" srcOrd="0" destOrd="0" presId="urn:microsoft.com/office/officeart/2005/8/layout/pList1"/>
    <dgm:cxn modelId="{622E9377-5B4A-44B7-9934-F1ED9B8F914B}" type="presParOf" srcId="{EE00B921-A57B-4354-AAC5-EF45A4D53810}" destId="{7F6F8F17-5C74-47E8-A4E4-64471FAE19CD}" srcOrd="1" destOrd="0" presId="urn:microsoft.com/office/officeart/2005/8/layout/pList1"/>
    <dgm:cxn modelId="{F25749EB-F64D-4820-84C7-E9BB7F368692}" type="presParOf" srcId="{4F4939C3-873F-401A-9FCF-7050AF317A87}" destId="{A325ABD8-D8D1-4EDC-8996-3AD08C87BEE6}" srcOrd="3" destOrd="0" presId="urn:microsoft.com/office/officeart/2005/8/layout/pList1"/>
    <dgm:cxn modelId="{AC3B7408-ADCB-4799-9436-1F1E63BF1AD7}" type="presParOf" srcId="{4F4939C3-873F-401A-9FCF-7050AF317A87}" destId="{EE38895E-7D40-4251-8EF9-93E139964E7D}" srcOrd="4" destOrd="0" presId="urn:microsoft.com/office/officeart/2005/8/layout/pList1"/>
    <dgm:cxn modelId="{FA540EA8-07D3-40E2-8A91-09179DA4948F}" type="presParOf" srcId="{EE38895E-7D40-4251-8EF9-93E139964E7D}" destId="{AE0FBDB5-65AD-41A6-AB96-DF0F4512568B}" srcOrd="0" destOrd="0" presId="urn:microsoft.com/office/officeart/2005/8/layout/pList1"/>
    <dgm:cxn modelId="{84A3674B-EE6A-4A4E-80D6-2B5F522136D7}" type="presParOf" srcId="{EE38895E-7D40-4251-8EF9-93E139964E7D}" destId="{C457641D-AC13-45DF-81A6-2CDEEB8E5FC4}" srcOrd="1" destOrd="0" presId="urn:microsoft.com/office/officeart/2005/8/layout/pList1"/>
    <dgm:cxn modelId="{547014C0-AC71-4D51-AD35-B26E4CCC0ECA}" type="presParOf" srcId="{4F4939C3-873F-401A-9FCF-7050AF317A87}" destId="{D344DA35-13CE-4CB6-86D3-044D1390D174}" srcOrd="5" destOrd="0" presId="urn:microsoft.com/office/officeart/2005/8/layout/pList1"/>
    <dgm:cxn modelId="{D8B3F931-1152-4359-863F-003F76DE550A}" type="presParOf" srcId="{4F4939C3-873F-401A-9FCF-7050AF317A87}" destId="{CC4CB873-3E9C-4397-8099-C22722DD75B0}" srcOrd="6" destOrd="0" presId="urn:microsoft.com/office/officeart/2005/8/layout/pList1"/>
    <dgm:cxn modelId="{EB65FBB0-2B79-4248-A4D4-0A19019D2D53}" type="presParOf" srcId="{CC4CB873-3E9C-4397-8099-C22722DD75B0}" destId="{3BC3F445-4AA1-48EE-B2C4-AE97C40B89BA}" srcOrd="0" destOrd="0" presId="urn:microsoft.com/office/officeart/2005/8/layout/pList1"/>
    <dgm:cxn modelId="{79197908-1730-4828-8FE0-DC688155AFE6}" type="presParOf" srcId="{CC4CB873-3E9C-4397-8099-C22722DD75B0}" destId="{365CBB00-C753-4F74-BD5C-6B5F0FBDC5A3}"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9F976B-0CA2-4659-BE19-94A71974E53E}">
      <dsp:nvSpPr>
        <dsp:cNvPr id="0" name=""/>
        <dsp:cNvSpPr/>
      </dsp:nvSpPr>
      <dsp:spPr>
        <a:xfrm>
          <a:off x="2476" y="1435756"/>
          <a:ext cx="2467185" cy="3847430"/>
        </a:xfrm>
        <a:prstGeom prst="roundRect">
          <a:avLst/>
        </a:prstGeom>
        <a:solidFill>
          <a:srgbClr val="5E52A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EBFA73-DB8F-483B-A4C7-CCC8B062DEB8}">
      <dsp:nvSpPr>
        <dsp:cNvPr id="0" name=""/>
        <dsp:cNvSpPr/>
      </dsp:nvSpPr>
      <dsp:spPr>
        <a:xfrm>
          <a:off x="0" y="1692934"/>
          <a:ext cx="2467185" cy="29675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0" numCol="1" spcCol="1270" anchor="t" anchorCtr="0">
          <a:noAutofit/>
        </a:bodyPr>
        <a:lstStyle/>
        <a:p>
          <a:pPr lvl="0" algn="ctr" defTabSz="1333500">
            <a:lnSpc>
              <a:spcPct val="90000"/>
            </a:lnSpc>
            <a:spcBef>
              <a:spcPct val="0"/>
            </a:spcBef>
            <a:spcAft>
              <a:spcPct val="35000"/>
            </a:spcAft>
          </a:pPr>
          <a:r>
            <a:rPr lang="en-US" sz="3000" i="0" u="sng" kern="1200" dirty="0" smtClean="0">
              <a:solidFill>
                <a:schemeClr val="bg1"/>
              </a:solidFill>
            </a:rPr>
            <a:t>Attending</a:t>
          </a:r>
        </a:p>
        <a:p>
          <a:pPr lvl="0" algn="ctr" defTabSz="1333500">
            <a:lnSpc>
              <a:spcPct val="90000"/>
            </a:lnSpc>
            <a:spcBef>
              <a:spcPct val="0"/>
            </a:spcBef>
            <a:spcAft>
              <a:spcPct val="35000"/>
            </a:spcAft>
          </a:pPr>
          <a:r>
            <a:rPr lang="en-US" sz="2200" kern="1200" dirty="0" smtClean="0">
              <a:solidFill>
                <a:schemeClr val="bg1"/>
              </a:solidFill>
            </a:rPr>
            <a:t/>
          </a:r>
          <a:br>
            <a:rPr lang="en-US" sz="2200" kern="1200" dirty="0" smtClean="0">
              <a:solidFill>
                <a:schemeClr val="bg1"/>
              </a:solidFill>
            </a:rPr>
          </a:br>
          <a:r>
            <a:rPr lang="en-US" sz="2200" kern="1200" dirty="0" smtClean="0">
              <a:solidFill>
                <a:schemeClr val="bg1"/>
              </a:solidFill>
            </a:rPr>
            <a:t>Telescopic: </a:t>
          </a:r>
          <a:br>
            <a:rPr lang="en-US" sz="2200" kern="1200" dirty="0" smtClean="0">
              <a:solidFill>
                <a:schemeClr val="bg1"/>
              </a:solidFill>
            </a:rPr>
          </a:br>
          <a:r>
            <a:rPr lang="en-US" sz="2200" kern="1200" dirty="0" smtClean="0">
              <a:solidFill>
                <a:schemeClr val="bg1"/>
              </a:solidFill>
            </a:rPr>
            <a:t/>
          </a:r>
          <a:br>
            <a:rPr lang="en-US" sz="2200" kern="1200" dirty="0" smtClean="0">
              <a:solidFill>
                <a:schemeClr val="bg1"/>
              </a:solidFill>
            </a:rPr>
          </a:br>
          <a:r>
            <a:rPr lang="en-US" sz="2200" kern="1200" dirty="0" smtClean="0">
              <a:solidFill>
                <a:schemeClr val="bg1"/>
              </a:solidFill>
            </a:rPr>
            <a:t/>
          </a:r>
          <a:br>
            <a:rPr lang="en-US" sz="2200" kern="1200" dirty="0" smtClean="0">
              <a:solidFill>
                <a:schemeClr val="bg1"/>
              </a:solidFill>
            </a:rPr>
          </a:br>
          <a:r>
            <a:rPr lang="en-US" sz="2200" kern="1200" dirty="0" smtClean="0">
              <a:solidFill>
                <a:schemeClr val="bg1"/>
              </a:solidFill>
            </a:rPr>
            <a:t>Wide-Angled: </a:t>
          </a:r>
          <a:br>
            <a:rPr lang="en-US" sz="2200" kern="1200" dirty="0" smtClean="0">
              <a:solidFill>
                <a:schemeClr val="bg1"/>
              </a:solidFill>
            </a:rPr>
          </a:br>
          <a:endParaRPr lang="en-US" sz="2200" kern="1200" dirty="0">
            <a:solidFill>
              <a:schemeClr val="bg1"/>
            </a:solidFill>
          </a:endParaRPr>
        </a:p>
      </dsp:txBody>
      <dsp:txXfrm>
        <a:off x="0" y="1692934"/>
        <a:ext cx="2467185" cy="2967540"/>
      </dsp:txXfrm>
    </dsp:sp>
    <dsp:sp modelId="{160D1A99-B2D2-49E6-ACE4-8FC84051C247}">
      <dsp:nvSpPr>
        <dsp:cNvPr id="0" name=""/>
        <dsp:cNvSpPr/>
      </dsp:nvSpPr>
      <dsp:spPr>
        <a:xfrm>
          <a:off x="2751123" y="1400350"/>
          <a:ext cx="2467185" cy="3878436"/>
        </a:xfrm>
        <a:prstGeom prst="roundRect">
          <a:avLst/>
        </a:prstGeom>
        <a:solidFill>
          <a:srgbClr val="18A9B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6F8F17-5C74-47E8-A4E4-64471FAE19CD}">
      <dsp:nvSpPr>
        <dsp:cNvPr id="0" name=""/>
        <dsp:cNvSpPr/>
      </dsp:nvSpPr>
      <dsp:spPr>
        <a:xfrm>
          <a:off x="2745892" y="1692942"/>
          <a:ext cx="2467185" cy="10903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0" numCol="1" spcCol="1270" anchor="t" anchorCtr="0">
          <a:noAutofit/>
        </a:bodyPr>
        <a:lstStyle/>
        <a:p>
          <a:pPr lvl="0" algn="ctr" defTabSz="1333500">
            <a:lnSpc>
              <a:spcPct val="90000"/>
            </a:lnSpc>
            <a:spcBef>
              <a:spcPct val="0"/>
            </a:spcBef>
            <a:spcAft>
              <a:spcPct val="35000"/>
            </a:spcAft>
          </a:pPr>
          <a:r>
            <a:rPr lang="en-US" sz="3000" u="sng" kern="1200" dirty="0" smtClean="0">
              <a:solidFill>
                <a:schemeClr val="bg1"/>
              </a:solidFill>
            </a:rPr>
            <a:t>Translating</a:t>
          </a:r>
          <a:br>
            <a:rPr lang="en-US" sz="3000" u="sng" kern="1200" dirty="0" smtClean="0">
              <a:solidFill>
                <a:schemeClr val="bg1"/>
              </a:solidFill>
            </a:rPr>
          </a:br>
          <a:r>
            <a:rPr lang="en-US" sz="3000" u="none" kern="1200" dirty="0" smtClean="0">
              <a:solidFill>
                <a:schemeClr val="bg1"/>
              </a:solidFill>
            </a:rPr>
            <a:t/>
          </a:r>
          <a:br>
            <a:rPr lang="en-US" sz="3000" u="none" kern="1200" dirty="0" smtClean="0">
              <a:solidFill>
                <a:schemeClr val="bg1"/>
              </a:solidFill>
            </a:rPr>
          </a:br>
          <a:r>
            <a:rPr lang="en-US" sz="2200" u="none" kern="1200" dirty="0" smtClean="0">
              <a:solidFill>
                <a:schemeClr val="bg1"/>
              </a:solidFill>
            </a:rPr>
            <a:t>Dependent:</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Collaborative: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Autonomous: </a:t>
          </a:r>
          <a:br>
            <a:rPr lang="en-US" sz="2200" u="none" kern="1200" dirty="0" smtClean="0">
              <a:solidFill>
                <a:schemeClr val="bg1"/>
              </a:solidFill>
            </a:rPr>
          </a:br>
          <a:endParaRPr lang="en-US" sz="3000" u="sng" kern="1200" dirty="0" smtClean="0">
            <a:solidFill>
              <a:schemeClr val="bg1"/>
            </a:solidFill>
          </a:endParaRPr>
        </a:p>
        <a:p>
          <a:pPr lvl="0" algn="ctr" defTabSz="1333500">
            <a:lnSpc>
              <a:spcPct val="90000"/>
            </a:lnSpc>
            <a:spcBef>
              <a:spcPct val="0"/>
            </a:spcBef>
            <a:spcAft>
              <a:spcPct val="35000"/>
            </a:spcAft>
          </a:pPr>
          <a:endParaRPr lang="en-US" sz="2600" u="none" kern="1200" dirty="0">
            <a:solidFill>
              <a:schemeClr val="bg1"/>
            </a:solidFill>
          </a:endParaRPr>
        </a:p>
      </dsp:txBody>
      <dsp:txXfrm>
        <a:off x="2745892" y="1692942"/>
        <a:ext cx="2467185" cy="1090326"/>
      </dsp:txXfrm>
    </dsp:sp>
    <dsp:sp modelId="{AE0FBDB5-65AD-41A6-AB96-DF0F4512568B}">
      <dsp:nvSpPr>
        <dsp:cNvPr id="0" name=""/>
        <dsp:cNvSpPr/>
      </dsp:nvSpPr>
      <dsp:spPr>
        <a:xfrm>
          <a:off x="5534409" y="1417834"/>
          <a:ext cx="2467185" cy="3878419"/>
        </a:xfrm>
        <a:prstGeom prst="roundRect">
          <a:avLst/>
        </a:prstGeom>
        <a:solidFill>
          <a:srgbClr val="F6473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57641D-AC13-45DF-81A6-2CDEEB8E5FC4}">
      <dsp:nvSpPr>
        <dsp:cNvPr id="0" name=""/>
        <dsp:cNvSpPr/>
      </dsp:nvSpPr>
      <dsp:spPr>
        <a:xfrm>
          <a:off x="5581211" y="1692938"/>
          <a:ext cx="2467185" cy="915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0" numCol="1" spcCol="1270" anchor="t" anchorCtr="0">
          <a:noAutofit/>
        </a:bodyPr>
        <a:lstStyle/>
        <a:p>
          <a:pPr lvl="0" algn="ctr" defTabSz="1333500">
            <a:lnSpc>
              <a:spcPct val="90000"/>
            </a:lnSpc>
            <a:spcBef>
              <a:spcPct val="0"/>
            </a:spcBef>
            <a:spcAft>
              <a:spcPct val="35000"/>
            </a:spcAft>
          </a:pPr>
          <a:r>
            <a:rPr lang="en-US" sz="3000" u="sng" kern="1200" dirty="0" smtClean="0">
              <a:solidFill>
                <a:schemeClr val="bg1"/>
              </a:solidFill>
            </a:rPr>
            <a:t>Relating</a:t>
          </a:r>
          <a:br>
            <a:rPr lang="en-US" sz="3000" u="sng" kern="1200" dirty="0" smtClean="0">
              <a:solidFill>
                <a:schemeClr val="bg1"/>
              </a:solidFill>
            </a:rPr>
          </a:br>
          <a:r>
            <a:rPr lang="en-US" sz="3000" u="sng" kern="1200" dirty="0" smtClean="0">
              <a:solidFill>
                <a:schemeClr val="bg1"/>
              </a:solidFill>
            </a:rPr>
            <a:t/>
          </a:r>
          <a:br>
            <a:rPr lang="en-US" sz="3000" u="sng" kern="1200" dirty="0" smtClean="0">
              <a:solidFill>
                <a:schemeClr val="bg1"/>
              </a:solidFill>
            </a:rPr>
          </a:br>
          <a:r>
            <a:rPr lang="en-US" sz="2200" u="none" kern="1200" dirty="0" smtClean="0">
              <a:solidFill>
                <a:schemeClr val="bg1"/>
              </a:solidFill>
            </a:rPr>
            <a:t>Visual:</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Kinesthetic:</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Auditory:</a:t>
          </a:r>
          <a:br>
            <a:rPr lang="en-US" sz="2200" u="none" kern="1200" dirty="0" smtClean="0">
              <a:solidFill>
                <a:schemeClr val="bg1"/>
              </a:solidFill>
            </a:rPr>
          </a:br>
          <a:r>
            <a:rPr lang="en-US" sz="3000" u="sng" kern="1200" dirty="0" smtClean="0">
              <a:solidFill>
                <a:schemeClr val="bg1"/>
              </a:solidFill>
            </a:rPr>
            <a:t/>
          </a:r>
          <a:br>
            <a:rPr lang="en-US" sz="3000" u="sng" kern="1200" dirty="0" smtClean="0">
              <a:solidFill>
                <a:schemeClr val="bg1"/>
              </a:solidFill>
            </a:rPr>
          </a:br>
          <a:endParaRPr lang="en-US" sz="3000" u="sng" kern="1200" dirty="0">
            <a:solidFill>
              <a:schemeClr val="bg1"/>
            </a:solidFill>
          </a:endParaRPr>
        </a:p>
      </dsp:txBody>
      <dsp:txXfrm>
        <a:off x="5581211" y="1692938"/>
        <a:ext cx="2467185" cy="915325"/>
      </dsp:txXfrm>
    </dsp:sp>
    <dsp:sp modelId="{3BC3F445-4AA1-48EE-B2C4-AE97C40B89BA}">
      <dsp:nvSpPr>
        <dsp:cNvPr id="0" name=""/>
        <dsp:cNvSpPr/>
      </dsp:nvSpPr>
      <dsp:spPr>
        <a:xfrm>
          <a:off x="8367100" y="1417901"/>
          <a:ext cx="2467185" cy="3864922"/>
        </a:xfrm>
        <a:prstGeom prst="roundRect">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5CBB00-C753-4F74-BD5C-6B5F0FBDC5A3}">
      <dsp:nvSpPr>
        <dsp:cNvPr id="0" name=""/>
        <dsp:cNvSpPr/>
      </dsp:nvSpPr>
      <dsp:spPr>
        <a:xfrm>
          <a:off x="8146975" y="1692938"/>
          <a:ext cx="2902026" cy="915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199136" rIns="199136" bIns="0" numCol="1" spcCol="1270" anchor="t" anchorCtr="0">
          <a:noAutofit/>
        </a:bodyPr>
        <a:lstStyle/>
        <a:p>
          <a:pPr lvl="0" algn="ctr" defTabSz="1244600">
            <a:lnSpc>
              <a:spcPct val="90000"/>
            </a:lnSpc>
            <a:spcBef>
              <a:spcPct val="0"/>
            </a:spcBef>
            <a:spcAft>
              <a:spcPct val="35000"/>
            </a:spcAft>
          </a:pPr>
          <a:r>
            <a:rPr lang="en-US" sz="2800" u="sng" kern="1200" dirty="0" smtClean="0">
              <a:solidFill>
                <a:schemeClr val="bg1"/>
              </a:solidFill>
            </a:rPr>
            <a:t>Understanding</a:t>
          </a:r>
          <a:br>
            <a:rPr lang="en-US" sz="2800" u="sng" kern="1200" dirty="0" smtClean="0">
              <a:solidFill>
                <a:schemeClr val="bg1"/>
              </a:solidFill>
            </a:rPr>
          </a:br>
          <a:r>
            <a:rPr lang="en-US" sz="2800" u="sng" kern="1200" dirty="0" smtClean="0">
              <a:solidFill>
                <a:schemeClr val="bg1"/>
              </a:solidFill>
            </a:rPr>
            <a:t/>
          </a:r>
          <a:br>
            <a:rPr lang="en-US" sz="2800" u="sng" kern="1200" dirty="0" smtClean="0">
              <a:solidFill>
                <a:schemeClr val="bg1"/>
              </a:solidFill>
            </a:rPr>
          </a:br>
          <a:r>
            <a:rPr lang="en-US" sz="2200" u="none" kern="1200" dirty="0" smtClean="0">
              <a:solidFill>
                <a:schemeClr val="bg1"/>
              </a:solidFill>
            </a:rPr>
            <a:t>Global:</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Analytical:</a:t>
          </a:r>
          <a:br>
            <a:rPr lang="en-US" sz="2200" u="none" kern="1200" dirty="0" smtClean="0">
              <a:solidFill>
                <a:schemeClr val="bg1"/>
              </a:solidFill>
            </a:rPr>
          </a:br>
          <a:endParaRPr lang="en-US" sz="2200" u="none" kern="1200" dirty="0">
            <a:solidFill>
              <a:schemeClr val="bg1"/>
            </a:solidFill>
          </a:endParaRPr>
        </a:p>
      </dsp:txBody>
      <dsp:txXfrm>
        <a:off x="8146975" y="1692938"/>
        <a:ext cx="2902026" cy="915325"/>
      </dsp:txXfrm>
    </dsp:sp>
  </dsp:spTree>
</dsp:drawing>
</file>

<file path=ppt/diagrams/layout1.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58E466-47E7-472D-AC34-BD50788CFBD4}" type="datetimeFigureOut">
              <a:rPr lang="en-US" smtClean="0"/>
              <a:t>8/12/2016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9A222A-7EE5-461B-AB51-4E1740066219}" type="slidenum">
              <a:rPr lang="en-US" smtClean="0"/>
              <a:t>‹#›</a:t>
            </a:fld>
            <a:endParaRPr lang="en-US" dirty="0"/>
          </a:p>
        </p:txBody>
      </p:sp>
    </p:spTree>
    <p:extLst>
      <p:ext uri="{BB962C8B-B14F-4D97-AF65-F5344CB8AC3E}">
        <p14:creationId xmlns:p14="http://schemas.microsoft.com/office/powerpoint/2010/main" val="4251257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For centuries, scholars and scientists have studied learning, and struggled to understand exactly how people learn. First, there is no single definition of learning styles – it’s believed to be made up of perception, memory, cognition and understanding, and some unique process for gathering information.  </a:t>
            </a:r>
          </a:p>
          <a:p>
            <a:endParaRPr lang="en-US" baseline="0" dirty="0" smtClean="0"/>
          </a:p>
          <a:p>
            <a:r>
              <a:rPr lang="en-US" dirty="0" smtClean="0"/>
              <a:t>Second, all learners</a:t>
            </a:r>
            <a:r>
              <a:rPr lang="en-US" baseline="0" dirty="0" smtClean="0"/>
              <a:t> are not equal. They come from a variety of cultural backgrounds, have varied experiences, and bring different credentials to the learning environment. They also have unique learning styles and diverse preferences for learning. Some prefer learning from text while others want visual representation and images. Some will assimilate information individually while others prefer to work in groups. </a:t>
            </a:r>
          </a:p>
          <a:p>
            <a:endParaRPr lang="en-US" baseline="0" dirty="0" smtClean="0"/>
          </a:p>
          <a:p>
            <a:r>
              <a:rPr lang="en-US" baseline="0" dirty="0" smtClean="0"/>
              <a:t>The only thing that can be said with certainty is that each person learns in their own way. </a:t>
            </a:r>
            <a:endParaRPr lang="en-US" dirty="0" smtClean="0"/>
          </a:p>
          <a:p>
            <a:pPr marL="0" indent="0">
              <a:buFont typeface="Arial" panose="020B0604020202020204" pitchFamily="34" charset="0"/>
              <a:buNone/>
            </a:pPr>
            <a:endParaRPr lang="en-US" baseline="0" dirty="0" smtClean="0"/>
          </a:p>
          <a:p>
            <a:pPr marL="0" indent="0">
              <a:buFont typeface="Arial" panose="020B0604020202020204" pitchFamily="34" charset="0"/>
              <a:buNone/>
            </a:pPr>
            <a:r>
              <a:rPr lang="en-US" baseline="0" dirty="0" smtClean="0"/>
              <a:t>Our hope is that at the end of our time today, you have a more comprehensive knowledge of your own preferences, your own abilities, and your learning style to be the most engaged learner you can be. </a:t>
            </a:r>
          </a:p>
          <a:p>
            <a:pPr marL="0" indent="0">
              <a:buFont typeface="Arial" panose="020B0604020202020204" pitchFamily="34" charset="0"/>
              <a:buNone/>
            </a:pPr>
            <a:endParaRPr lang="en-US" b="1" baseline="0" dirty="0" smtClean="0"/>
          </a:p>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1</a:t>
            </a:fld>
            <a:endParaRPr lang="en-US" dirty="0"/>
          </a:p>
        </p:txBody>
      </p:sp>
    </p:spTree>
    <p:extLst>
      <p:ext uri="{BB962C8B-B14F-4D97-AF65-F5344CB8AC3E}">
        <p14:creationId xmlns:p14="http://schemas.microsoft.com/office/powerpoint/2010/main" val="32826795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2: Translate - Knowledge Encryption</a:t>
            </a:r>
          </a:p>
          <a:p>
            <a:r>
              <a:rPr lang="en-US" dirty="0" smtClean="0"/>
              <a:t>Translating incudes Language,</a:t>
            </a:r>
            <a:r>
              <a:rPr lang="en-US" baseline="0" dirty="0" smtClean="0"/>
              <a:t> Style, and delivery. </a:t>
            </a:r>
            <a:r>
              <a:rPr lang="en-US" sz="1200" kern="1200" dirty="0" smtClean="0">
                <a:solidFill>
                  <a:schemeClr val="tx1"/>
                </a:solidFill>
                <a:effectLst/>
                <a:latin typeface="+mn-lt"/>
                <a:ea typeface="+mn-ea"/>
                <a:cs typeface="+mn-cs"/>
              </a:rPr>
              <a:t>We all use all three translation modes, but we all have a primary preference. As we work through these, determine which translation method most closely matches your preference:</a:t>
            </a:r>
            <a:r>
              <a:rPr lang="en-US" sz="1200" kern="1200" baseline="0" dirty="0" smtClean="0">
                <a:solidFill>
                  <a:schemeClr val="tx1"/>
                </a:solidFill>
                <a:effectLst/>
                <a:latin typeface="+mn-lt"/>
                <a:ea typeface="+mn-ea"/>
                <a:cs typeface="+mn-cs"/>
              </a:rPr>
              <a:t> </a:t>
            </a:r>
            <a:r>
              <a:rPr lang="en-US" sz="1200" b="1" kern="1200" baseline="0" dirty="0" smtClean="0">
                <a:solidFill>
                  <a:schemeClr val="tx1"/>
                </a:solidFill>
                <a:effectLst/>
                <a:latin typeface="+mn-lt"/>
                <a:ea typeface="+mn-ea"/>
                <a:cs typeface="+mn-cs"/>
              </a:rPr>
              <a:t>Dependent, Collaborative, and Autonomous.</a:t>
            </a:r>
          </a:p>
          <a:p>
            <a:endParaRPr lang="en-US" sz="1200" b="1" kern="1200" baseline="0" dirty="0" smtClean="0">
              <a:solidFill>
                <a:schemeClr val="tx1"/>
              </a:solidFill>
              <a:effectLst/>
              <a:latin typeface="+mn-lt"/>
              <a:ea typeface="+mn-ea"/>
              <a:cs typeface="+mn-cs"/>
            </a:endParaRPr>
          </a:p>
          <a:p>
            <a:r>
              <a:rPr lang="en-US" sz="1200" b="1" kern="1200" baseline="0" dirty="0" smtClean="0">
                <a:solidFill>
                  <a:schemeClr val="tx1"/>
                </a:solidFill>
                <a:effectLst/>
                <a:latin typeface="+mn-lt"/>
                <a:ea typeface="+mn-ea"/>
                <a:cs typeface="+mn-cs"/>
              </a:rPr>
              <a:t>Dependent: </a:t>
            </a:r>
            <a:r>
              <a:rPr lang="en-US" sz="1200" b="0" kern="1200" baseline="0" dirty="0" smtClean="0">
                <a:solidFill>
                  <a:schemeClr val="tx1"/>
                </a:solidFill>
                <a:effectLst/>
                <a:latin typeface="+mn-lt"/>
                <a:ea typeface="+mn-ea"/>
                <a:cs typeface="+mn-cs"/>
              </a:rPr>
              <a:t>expect leaders to help them manage translating what they see, hear or sense</a:t>
            </a:r>
          </a:p>
          <a:p>
            <a:r>
              <a:rPr lang="en-US" sz="1200" b="1" kern="1200" baseline="0" dirty="0" smtClean="0">
                <a:solidFill>
                  <a:schemeClr val="tx1"/>
                </a:solidFill>
                <a:effectLst/>
                <a:latin typeface="+mn-lt"/>
                <a:ea typeface="+mn-ea"/>
                <a:cs typeface="+mn-cs"/>
              </a:rPr>
              <a:t>Collaborative: </a:t>
            </a:r>
            <a:r>
              <a:rPr lang="en-US" sz="1200" b="0" kern="1200" baseline="0" dirty="0" smtClean="0">
                <a:solidFill>
                  <a:schemeClr val="tx1"/>
                </a:solidFill>
                <a:effectLst/>
                <a:latin typeface="+mn-lt"/>
                <a:ea typeface="+mn-ea"/>
                <a:cs typeface="+mn-cs"/>
              </a:rPr>
              <a:t>talk about issues raised in groups to help them translate what they see, hear or sense</a:t>
            </a:r>
          </a:p>
          <a:p>
            <a:r>
              <a:rPr lang="en-US" sz="1200" b="1" kern="1200" baseline="0" dirty="0" smtClean="0">
                <a:solidFill>
                  <a:schemeClr val="tx1"/>
                </a:solidFill>
                <a:effectLst/>
                <a:latin typeface="+mn-lt"/>
                <a:ea typeface="+mn-ea"/>
                <a:cs typeface="+mn-cs"/>
              </a:rPr>
              <a:t>Autonomous:</a:t>
            </a:r>
            <a:r>
              <a:rPr lang="en-US" sz="1200" b="0" kern="1200" baseline="0" dirty="0" smtClean="0">
                <a:solidFill>
                  <a:schemeClr val="tx1"/>
                </a:solidFill>
                <a:effectLst/>
                <a:latin typeface="+mn-lt"/>
                <a:ea typeface="+mn-ea"/>
                <a:cs typeface="+mn-cs"/>
              </a:rPr>
              <a:t> challenge assumptions and reflect upon information by themselves</a:t>
            </a:r>
            <a:endParaRPr lang="en-US" sz="1200" b="1" kern="1200" baseline="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endParaRPr lang="en-US" baseline="0" dirty="0" smtClean="0"/>
          </a:p>
          <a:p>
            <a:r>
              <a:rPr lang="en-US" dirty="0" smtClean="0"/>
              <a:t>We</a:t>
            </a:r>
            <a:r>
              <a:rPr lang="en-US" baseline="0" dirty="0" smtClean="0"/>
              <a:t> translate the information in a way that makes sense with our existing knowledge (Existing Mental Models &amp; Language Vocabulary Translation)  or ideas of the way things should work. We may have to “unlearn” something (unlearning) before we can encrypt or encode our new learning to be meaningful. This is primarily a left-brained activity connected with logic and reason.</a:t>
            </a:r>
          </a:p>
          <a:p>
            <a:endParaRPr lang="en-US" i="1" baseline="0" dirty="0" smtClean="0"/>
          </a:p>
          <a:p>
            <a:r>
              <a:rPr lang="en-US" i="1" baseline="0" dirty="0" smtClean="0"/>
              <a:t>For example: If every dog we meet from ages 1-5 is large and growls, we conclude that all dogs are large and growl. At age 6, we meet a small dog who doesn’t growl, and our brain must examine what that means about dogs. Perhaps they all aren’t large and don’t all growl! We may have to unlearn our earlier knowledge before being able to believe there may be more dogs that are not big and do not growl.</a:t>
            </a:r>
          </a:p>
          <a:p>
            <a:endParaRPr lang="en-US" baseline="0" dirty="0" smtClean="0"/>
          </a:p>
          <a:p>
            <a:r>
              <a:rPr lang="en-US" baseline="0" dirty="0" smtClean="0"/>
              <a:t>Think about the way you may have learned some information and then how you learned something new that caused that to change. Did you need more evidence to believe the new information? Did you feel skeptical at first? Did you accept the new information without any hesitation? </a:t>
            </a:r>
          </a:p>
          <a:p>
            <a:endParaRPr lang="en-US" baseline="0" dirty="0" smtClean="0"/>
          </a:p>
          <a:p>
            <a:r>
              <a:rPr lang="en-US" baseline="0" dirty="0" smtClean="0"/>
              <a:t>There are many things that can influence the way we translate our world to make things meaningful. Sometimes it can be our families, friends or community. Sometimes it is a co-worker or boss. Sometimes we learn new things on our own and must make sense of them individually.</a:t>
            </a:r>
          </a:p>
          <a:p>
            <a:r>
              <a:rPr lang="en-US" b="1" baseline="0" dirty="0" smtClean="0"/>
              <a:t/>
            </a:r>
            <a:br>
              <a:rPr lang="en-US" b="1" baseline="0" dirty="0" smtClean="0"/>
            </a:br>
            <a:r>
              <a:rPr lang="en-US" b="1" baseline="0" dirty="0" smtClean="0"/>
              <a:t>ASK: What are some influences that help you translate information to make it meaningful? </a:t>
            </a:r>
            <a:endParaRPr lang="en-US" b="1" dirty="0"/>
          </a:p>
        </p:txBody>
      </p:sp>
      <p:sp>
        <p:nvSpPr>
          <p:cNvPr id="4" name="Slide Number Placeholder 3"/>
          <p:cNvSpPr>
            <a:spLocks noGrp="1"/>
          </p:cNvSpPr>
          <p:nvPr>
            <p:ph type="sldNum" sz="quarter" idx="10"/>
          </p:nvPr>
        </p:nvSpPr>
        <p:spPr/>
        <p:txBody>
          <a:bodyPr/>
          <a:lstStyle/>
          <a:p>
            <a:fld id="{FA9A222A-7EE5-461B-AB51-4E1740066219}" type="slidenum">
              <a:rPr lang="en-US" smtClean="0"/>
              <a:t>10</a:t>
            </a:fld>
            <a:endParaRPr lang="en-US" dirty="0"/>
          </a:p>
        </p:txBody>
      </p:sp>
    </p:spTree>
    <p:extLst>
      <p:ext uri="{BB962C8B-B14F-4D97-AF65-F5344CB8AC3E}">
        <p14:creationId xmlns:p14="http://schemas.microsoft.com/office/powerpoint/2010/main" val="1846357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smtClean="0"/>
              <a:t>Activity: </a:t>
            </a:r>
          </a:p>
          <a:p>
            <a:r>
              <a:rPr lang="en-US" b="0" i="1" dirty="0" smtClean="0"/>
              <a:t>Pairs</a:t>
            </a:r>
            <a:r>
              <a:rPr lang="en-US" b="0" i="1" baseline="0" dirty="0" smtClean="0"/>
              <a:t> </a:t>
            </a:r>
            <a:r>
              <a:rPr lang="en-GB" sz="1200" i="1" kern="1200" dirty="0" smtClean="0">
                <a:solidFill>
                  <a:schemeClr val="tx1"/>
                </a:solidFill>
                <a:effectLst/>
                <a:latin typeface="+mn-lt"/>
                <a:ea typeface="+mn-ea"/>
                <a:cs typeface="+mn-cs"/>
              </a:rPr>
              <a:t>discussion, particularly the benefits of unusual ways of learning outside of comfort zone</a:t>
            </a:r>
          </a:p>
          <a:p>
            <a:endParaRPr lang="en-US" sz="1200" kern="1200" dirty="0" smtClean="0">
              <a:solidFill>
                <a:schemeClr val="tx1"/>
              </a:solidFill>
              <a:effectLst/>
              <a:latin typeface="+mn-lt"/>
              <a:ea typeface="+mn-ea"/>
              <a:cs typeface="+mn-cs"/>
            </a:endParaRPr>
          </a:p>
          <a:p>
            <a:pPr marL="342900" indent="-342900">
              <a:buFont typeface="Arial" panose="020B0604020202020204" pitchFamily="34" charset="0"/>
              <a:buChar char="•"/>
            </a:pPr>
            <a:r>
              <a:rPr lang="en-US" altLang="en-US" sz="2200" dirty="0" smtClean="0">
                <a:latin typeface="Arial" panose="020B0604020202020204" pitchFamily="34" charset="0"/>
              </a:rPr>
              <a:t>Use the learning situation you discussed earlier with your partner and consider which of the three translating modes would work the best for you in trying to master this new material. </a:t>
            </a:r>
            <a:r>
              <a:rPr lang="en-GB" altLang="en-US" sz="2200" dirty="0" smtClean="0">
                <a:latin typeface="Arial" panose="020B0604020202020204" pitchFamily="34" charset="0"/>
              </a:rPr>
              <a:t/>
            </a:r>
            <a:br>
              <a:rPr lang="en-GB" altLang="en-US" sz="2200" dirty="0" smtClean="0">
                <a:latin typeface="Arial" panose="020B0604020202020204" pitchFamily="34" charset="0"/>
              </a:rPr>
            </a:br>
            <a:endParaRPr lang="en-GB" altLang="en-US" sz="2200" dirty="0" smtClean="0">
              <a:latin typeface="Arial" panose="020B0604020202020204" pitchFamily="34" charset="0"/>
            </a:endParaRPr>
          </a:p>
          <a:p>
            <a:pPr marL="800100" lvl="1" indent="-342900">
              <a:buFont typeface="Arial" panose="020B0604020202020204" pitchFamily="34" charset="0"/>
              <a:buChar char="•"/>
            </a:pPr>
            <a:r>
              <a:rPr lang="en-US" altLang="en-US" sz="2200" dirty="0" smtClean="0">
                <a:latin typeface="Arial" panose="020B0604020202020204" pitchFamily="34" charset="0"/>
              </a:rPr>
              <a:t>Is this your primary style? </a:t>
            </a:r>
          </a:p>
          <a:p>
            <a:pPr marL="800100" lvl="1" indent="-342900">
              <a:buFont typeface="Arial" panose="020B0604020202020204" pitchFamily="34" charset="0"/>
              <a:buChar char="•"/>
            </a:pPr>
            <a:r>
              <a:rPr lang="en-US" altLang="en-US" sz="2200" dirty="0" smtClean="0">
                <a:latin typeface="Arial" panose="020B0604020202020204" pitchFamily="34" charset="0"/>
              </a:rPr>
              <a:t>If so, what can you incorporate from some of the other modes to enhance the learning experience for you?  </a:t>
            </a:r>
          </a:p>
          <a:p>
            <a:pPr marL="800100" lvl="1" indent="-342900">
              <a:buFont typeface="Arial" panose="020B0604020202020204" pitchFamily="34" charset="0"/>
              <a:buChar char="•"/>
            </a:pPr>
            <a:r>
              <a:rPr lang="en-US" altLang="en-US" sz="2200" dirty="0" smtClean="0">
                <a:latin typeface="Arial" panose="020B0604020202020204" pitchFamily="34" charset="0"/>
              </a:rPr>
              <a:t>If not, what will be challenging for you?</a:t>
            </a:r>
          </a:p>
          <a:p>
            <a:pPr marL="800100" lvl="1" indent="-342900">
              <a:buFont typeface="Arial" panose="020B0604020202020204" pitchFamily="34" charset="0"/>
              <a:buChar char="•"/>
            </a:pPr>
            <a:r>
              <a:rPr lang="en-US" altLang="en-US" sz="2200" dirty="0" smtClean="0">
                <a:latin typeface="Arial" panose="020B0604020202020204" pitchFamily="34" charset="0"/>
              </a:rPr>
              <a:t>Also, consider those that are not your preference, but are likely to come up for you in your learning.  What can you do to manage these, given they are not your preference?  </a:t>
            </a:r>
            <a:br>
              <a:rPr lang="en-US" altLang="en-US" sz="2200" dirty="0" smtClean="0">
                <a:latin typeface="Arial" panose="020B0604020202020204" pitchFamily="34" charset="0"/>
              </a:rPr>
            </a:br>
            <a:endParaRPr lang="en-US" altLang="en-US" sz="2200" dirty="0" smtClean="0">
              <a:latin typeface="Arial" panose="020B0604020202020204" pitchFamily="34" charset="0"/>
            </a:endParaRPr>
          </a:p>
          <a:p>
            <a:pPr marL="342900" indent="-342900">
              <a:buFont typeface="Arial" panose="020B0604020202020204" pitchFamily="34" charset="0"/>
              <a:buChar char="•"/>
            </a:pPr>
            <a:r>
              <a:rPr lang="en-US" altLang="en-US" sz="2200" dirty="0" smtClean="0">
                <a:latin typeface="Arial" panose="020B0604020202020204" pitchFamily="34" charset="0"/>
              </a:rPr>
              <a:t>Review with your partner the likes and dislikes and circle those that might work for you in your situation.  </a:t>
            </a:r>
            <a:endParaRPr lang="en-US" sz="2200" dirty="0" smtClean="0"/>
          </a:p>
          <a:p>
            <a:endParaRPr lang="en-US" b="1" i="0" dirty="0"/>
          </a:p>
        </p:txBody>
      </p:sp>
      <p:sp>
        <p:nvSpPr>
          <p:cNvPr id="4" name="Slide Number Placeholder 3"/>
          <p:cNvSpPr>
            <a:spLocks noGrp="1"/>
          </p:cNvSpPr>
          <p:nvPr>
            <p:ph type="sldNum" sz="quarter" idx="10"/>
          </p:nvPr>
        </p:nvSpPr>
        <p:spPr/>
        <p:txBody>
          <a:bodyPr/>
          <a:lstStyle/>
          <a:p>
            <a:fld id="{FA9A222A-7EE5-461B-AB51-4E1740066219}" type="slidenum">
              <a:rPr lang="en-US" smtClean="0"/>
              <a:t>11</a:t>
            </a:fld>
            <a:endParaRPr lang="en-US" dirty="0"/>
          </a:p>
        </p:txBody>
      </p:sp>
    </p:spTree>
    <p:extLst>
      <p:ext uri="{BB962C8B-B14F-4D97-AF65-F5344CB8AC3E}">
        <p14:creationId xmlns:p14="http://schemas.microsoft.com/office/powerpoint/2010/main" val="29353575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3 – Relating - Relational Storage</a:t>
            </a:r>
          </a:p>
          <a:p>
            <a:r>
              <a:rPr lang="en-US" altLang="en-US" sz="1200" dirty="0" smtClean="0">
                <a:latin typeface="Arial" panose="020B0604020202020204" pitchFamily="34" charset="0"/>
              </a:rPr>
              <a:t>This step has to do with relating the new learning with what we already know. </a:t>
            </a:r>
            <a:r>
              <a:rPr lang="en-US" dirty="0" smtClean="0"/>
              <a:t>We</a:t>
            </a:r>
            <a:r>
              <a:rPr lang="en-US" baseline="0" dirty="0" smtClean="0"/>
              <a:t> must relate the information to existing patterns or knowledge in our short-term or long-term memory in order to connect the new information with old information and store it in the most relevant place. Through memory filtering, discovering analogies and metaphors, and comparing and contrasting, we find the right place the new information “belongs”.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This is predominately a right-brain activity - to connect with associated general ideas and relationships.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en-US" sz="1200" dirty="0" smtClean="0">
                <a:latin typeface="Arial" panose="020B0604020202020204" pitchFamily="34" charset="0"/>
              </a:rPr>
              <a:t>This area relates to brain research</a:t>
            </a:r>
            <a:r>
              <a:rPr lang="en-US" altLang="en-US" sz="1200" baseline="0" dirty="0" smtClean="0">
                <a:latin typeface="Arial" panose="020B0604020202020204" pitchFamily="34" charset="0"/>
              </a:rPr>
              <a:t> - th</a:t>
            </a:r>
            <a:r>
              <a:rPr lang="en-US" altLang="en-US" sz="1200" dirty="0" smtClean="0">
                <a:latin typeface="Arial" panose="020B0604020202020204" pitchFamily="34" charset="0"/>
              </a:rPr>
              <a:t>e</a:t>
            </a:r>
            <a:r>
              <a:rPr lang="en-US" altLang="en-US" sz="1200" baseline="0" dirty="0" smtClean="0">
                <a:latin typeface="Arial" panose="020B0604020202020204" pitchFamily="34" charset="0"/>
              </a:rPr>
              <a:t> </a:t>
            </a:r>
            <a:r>
              <a:rPr lang="en-US" altLang="en-US" sz="1200" dirty="0" smtClean="0">
                <a:latin typeface="Arial" panose="020B0604020202020204" pitchFamily="34" charset="0"/>
              </a:rPr>
              <a:t>left side of the brain handles logic, language, math, and analysis and the right side</a:t>
            </a:r>
            <a:r>
              <a:rPr lang="en-US" altLang="en-US" sz="1200" baseline="0" dirty="0" smtClean="0">
                <a:latin typeface="Arial" panose="020B0604020202020204" pitchFamily="34" charset="0"/>
              </a:rPr>
              <a:t> is</a:t>
            </a:r>
            <a:r>
              <a:rPr lang="en-US" altLang="en-US" sz="1200" dirty="0" smtClean="0">
                <a:latin typeface="Arial" panose="020B0604020202020204" pitchFamily="34" charset="0"/>
              </a:rPr>
              <a:t> creative</a:t>
            </a:r>
            <a:r>
              <a:rPr lang="en-US" altLang="en-US" sz="1200" baseline="0" dirty="0" smtClean="0">
                <a:latin typeface="Arial" panose="020B0604020202020204" pitchFamily="34" charset="0"/>
              </a:rPr>
              <a:t> handling</a:t>
            </a:r>
            <a:r>
              <a:rPr lang="en-US" altLang="en-US" sz="1200" dirty="0" smtClean="0">
                <a:latin typeface="Arial" panose="020B0604020202020204" pitchFamily="34" charset="0"/>
              </a:rPr>
              <a:t> visual, imagination, recognition, rhythm, and music. We all use both sides of our brain, though in different ways</a:t>
            </a:r>
            <a:r>
              <a:rPr lang="en-US" altLang="en-US" sz="1200" baseline="0" dirty="0" smtClean="0">
                <a:latin typeface="Arial" panose="020B0604020202020204" pitchFamily="34" charset="0"/>
              </a:rPr>
              <a:t> </a:t>
            </a:r>
            <a:r>
              <a:rPr lang="en-US" altLang="en-US" sz="1200" dirty="0" smtClean="0">
                <a:latin typeface="Arial" panose="020B0604020202020204" pitchFamily="34" charset="0"/>
              </a:rPr>
              <a:t>and each side contributes much to our ability to learn.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latin typeface="Arial" panose="020B0604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latin typeface="Arial" panose="020B0604020202020204" pitchFamily="34" charset="0"/>
              </a:rPr>
              <a:t>There are three primary learning categories: </a:t>
            </a:r>
            <a:r>
              <a:rPr lang="en-US" sz="1200" b="1" baseline="0" dirty="0" smtClean="0">
                <a:latin typeface="Arial" panose="020B0604020202020204" pitchFamily="34" charset="0"/>
              </a:rPr>
              <a:t>Visual (seeing, writing), Auditory (hearing, reading) and Kinesthetic (doing, creating).</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endParaRPr lang="en-US" baseline="0" dirty="0" smtClean="0"/>
          </a:p>
          <a:p>
            <a:r>
              <a:rPr lang="en-US" baseline="0" dirty="0" smtClean="0"/>
              <a:t>There are countless ways we can sort and store information. Think of your brain as a filing cabinet. We store information by categories, and file it away in the most applicable places that make the most sense to us. We also may have different folders in our filing cabinets than others do, so our neighbor’s brain may not store information in the same way or same place as ours does. </a:t>
            </a:r>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12</a:t>
            </a:fld>
            <a:endParaRPr lang="en-US" dirty="0"/>
          </a:p>
        </p:txBody>
      </p:sp>
    </p:spTree>
    <p:extLst>
      <p:ext uri="{BB962C8B-B14F-4D97-AF65-F5344CB8AC3E}">
        <p14:creationId xmlns:p14="http://schemas.microsoft.com/office/powerpoint/2010/main" val="36708562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smtClean="0">
                <a:latin typeface="Arial" panose="020B0604020202020204" pitchFamily="34" charset="0"/>
              </a:rPr>
              <a:t>These categories have to do with HOW you gather or deliver material so that it appeals to both sides of the brain, thus maximising the likelihood of retention. </a:t>
            </a:r>
          </a:p>
          <a:p>
            <a:r>
              <a:rPr lang="en-GB" altLang="en-US" dirty="0" smtClean="0">
                <a:latin typeface="Arial" panose="020B0604020202020204" pitchFamily="34" charset="0"/>
              </a:rPr>
              <a:t>Using a variety of training methods makes learning more interesting.  We use </a:t>
            </a:r>
            <a:r>
              <a:rPr lang="en-GB" altLang="en-US" u="sng" dirty="0" smtClean="0">
                <a:latin typeface="Arial" panose="020B0604020202020204" pitchFamily="34" charset="0"/>
              </a:rPr>
              <a:t>visual </a:t>
            </a:r>
            <a:r>
              <a:rPr lang="en-GB" altLang="en-US" dirty="0" smtClean="0">
                <a:latin typeface="Arial" panose="020B0604020202020204" pitchFamily="34" charset="0"/>
              </a:rPr>
              <a:t>channels through use of the video, slides, booklets and templates.  We use</a:t>
            </a:r>
            <a:r>
              <a:rPr lang="en-GB" altLang="en-US" baseline="0" dirty="0" smtClean="0">
                <a:latin typeface="Arial" panose="020B0604020202020204" pitchFamily="34" charset="0"/>
              </a:rPr>
              <a:t> </a:t>
            </a:r>
            <a:r>
              <a:rPr lang="en-GB" altLang="en-US" u="sng" dirty="0" smtClean="0">
                <a:latin typeface="Arial" panose="020B0604020202020204" pitchFamily="34" charset="0"/>
              </a:rPr>
              <a:t>kinaesthetic </a:t>
            </a:r>
            <a:r>
              <a:rPr lang="en-GB" altLang="en-US" dirty="0" smtClean="0">
                <a:latin typeface="Arial" panose="020B0604020202020204" pitchFamily="34" charset="0"/>
              </a:rPr>
              <a:t>methods by exercises using the concepts and material we are discussing, taking notes, and later, using the template to record your actions using the material.  We use </a:t>
            </a:r>
            <a:r>
              <a:rPr lang="en-GB" altLang="en-US" u="sng" dirty="0" smtClean="0">
                <a:latin typeface="Arial" panose="020B0604020202020204" pitchFamily="34" charset="0"/>
              </a:rPr>
              <a:t>auditory</a:t>
            </a:r>
            <a:r>
              <a:rPr lang="en-GB" altLang="en-US" dirty="0" smtClean="0">
                <a:latin typeface="Arial" panose="020B0604020202020204" pitchFamily="34" charset="0"/>
              </a:rPr>
              <a:t> learning by talking, video characters interacting with each other and a narrator explaining the topic area.  The hope is that the material will “stick” better for learners by learning about it using different modalities. </a:t>
            </a:r>
          </a:p>
          <a:p>
            <a:endParaRPr lang="en-US" b="1" i="1" dirty="0" smtClean="0"/>
          </a:p>
          <a:p>
            <a:r>
              <a:rPr lang="en-US" b="1" i="1" dirty="0" smtClean="0"/>
              <a:t>Activity: </a:t>
            </a:r>
          </a:p>
          <a:p>
            <a:r>
              <a:rPr lang="en-US" sz="1200" kern="1200" dirty="0" smtClean="0">
                <a:solidFill>
                  <a:schemeClr val="tx1"/>
                </a:solidFill>
                <a:effectLst/>
                <a:latin typeface="+mn-lt"/>
                <a:ea typeface="+mn-ea"/>
                <a:cs typeface="+mn-cs"/>
              </a:rPr>
              <a:t>Using the VAK chart, make a checkmark next to those that work best for you and a star next to those you would like to try to expand your range. You are welcome to do this with your partner and discuss pros and cons as you work through the list.</a:t>
            </a:r>
            <a:endParaRPr lang="en-US" b="1" i="0" dirty="0"/>
          </a:p>
        </p:txBody>
      </p:sp>
      <p:sp>
        <p:nvSpPr>
          <p:cNvPr id="4" name="Slide Number Placeholder 3"/>
          <p:cNvSpPr>
            <a:spLocks noGrp="1"/>
          </p:cNvSpPr>
          <p:nvPr>
            <p:ph type="sldNum" sz="quarter" idx="10"/>
          </p:nvPr>
        </p:nvSpPr>
        <p:spPr/>
        <p:txBody>
          <a:bodyPr/>
          <a:lstStyle/>
          <a:p>
            <a:fld id="{FA9A222A-7EE5-461B-AB51-4E1740066219}" type="slidenum">
              <a:rPr lang="en-US" smtClean="0"/>
              <a:t>13</a:t>
            </a:fld>
            <a:endParaRPr lang="en-US" dirty="0"/>
          </a:p>
        </p:txBody>
      </p:sp>
    </p:spTree>
    <p:extLst>
      <p:ext uri="{BB962C8B-B14F-4D97-AF65-F5344CB8AC3E}">
        <p14:creationId xmlns:p14="http://schemas.microsoft.com/office/powerpoint/2010/main" val="31257992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4: Retrieval and Understanding</a:t>
            </a:r>
          </a:p>
          <a:p>
            <a:r>
              <a:rPr lang="en-US" dirty="0" smtClean="0"/>
              <a:t>In the last step we summarize the new information</a:t>
            </a:r>
            <a:r>
              <a:rPr lang="en-US" baseline="0" dirty="0" smtClean="0"/>
              <a:t> in connection with the old and refine it for access and use when needed. This is predominantly a left-brain activity that connects induction and deduction processing. Long-term memory triggers connections or links, access triggers design and extrapolation, and problem solving abilities are influenced by retrieval and understanding (we use what we can find, so to speak). Understanding is all about taking core information, and knowing when and how to apply it to wider situations.</a:t>
            </a:r>
          </a:p>
          <a:p>
            <a:endParaRPr lang="en-US" baseline="0" dirty="0" smtClean="0"/>
          </a:p>
          <a:p>
            <a:r>
              <a:rPr lang="en-US" b="0" baseline="0" dirty="0" smtClean="0"/>
              <a:t>How we look for ways to apply learning is Understanding. There are two ways we can do this: </a:t>
            </a:r>
            <a:r>
              <a:rPr lang="en-US" b="1" baseline="0" dirty="0" smtClean="0"/>
              <a:t>Global and Analytical.</a:t>
            </a:r>
          </a:p>
          <a:p>
            <a:endParaRPr lang="en-US" b="1" baseline="0" dirty="0" smtClean="0"/>
          </a:p>
          <a:p>
            <a:r>
              <a:rPr lang="en-US" b="1" baseline="0" dirty="0" smtClean="0"/>
              <a:t>Global: </a:t>
            </a:r>
          </a:p>
          <a:p>
            <a:pPr marL="171450" indent="-171450">
              <a:buFont typeface="Arial" panose="020B0604020202020204" pitchFamily="34" charset="0"/>
              <a:buChar char="•"/>
            </a:pPr>
            <a:r>
              <a:rPr lang="en-US" b="0" baseline="0" dirty="0" smtClean="0"/>
              <a:t>Seeing the big picture</a:t>
            </a:r>
          </a:p>
          <a:p>
            <a:pPr marL="171450" indent="-171450">
              <a:buFont typeface="Arial" panose="020B0604020202020204" pitchFamily="34" charset="0"/>
              <a:buChar char="•"/>
            </a:pPr>
            <a:r>
              <a:rPr lang="en-US" b="0" baseline="0" dirty="0" smtClean="0"/>
              <a:t>Reading between the lines</a:t>
            </a:r>
          </a:p>
          <a:p>
            <a:pPr marL="171450" indent="-171450">
              <a:buFont typeface="Arial" panose="020B0604020202020204" pitchFamily="34" charset="0"/>
              <a:buChar char="•"/>
            </a:pPr>
            <a:r>
              <a:rPr lang="en-US" b="0" baseline="0" dirty="0" smtClean="0"/>
              <a:t>Seeing options</a:t>
            </a:r>
          </a:p>
          <a:p>
            <a:endParaRPr lang="en-US" b="1" baseline="0" dirty="0" smtClean="0"/>
          </a:p>
          <a:p>
            <a:r>
              <a:rPr lang="en-US" b="1" baseline="0" dirty="0" smtClean="0"/>
              <a:t>Analytical:</a:t>
            </a:r>
          </a:p>
          <a:p>
            <a:pPr marL="171450" indent="-171450">
              <a:buFont typeface="Arial" panose="020B0604020202020204" pitchFamily="34" charset="0"/>
              <a:buChar char="•"/>
            </a:pPr>
            <a:r>
              <a:rPr lang="en-US" b="0" baseline="0" dirty="0" smtClean="0"/>
              <a:t>Details, focus</a:t>
            </a:r>
          </a:p>
          <a:p>
            <a:pPr marL="171450" indent="-171450">
              <a:buFont typeface="Arial" panose="020B0604020202020204" pitchFamily="34" charset="0"/>
              <a:buChar char="•"/>
            </a:pPr>
            <a:r>
              <a:rPr lang="en-US" b="0" baseline="0" dirty="0" smtClean="0"/>
              <a:t>Consistency</a:t>
            </a:r>
          </a:p>
          <a:p>
            <a:pPr marL="171450" indent="-171450">
              <a:buFont typeface="Arial" panose="020B0604020202020204" pitchFamily="34" charset="0"/>
              <a:buChar char="•"/>
            </a:pPr>
            <a:r>
              <a:rPr lang="en-US" b="0" baseline="0" dirty="0" smtClean="0"/>
              <a:t>Objectivity</a:t>
            </a:r>
          </a:p>
          <a:p>
            <a:pPr marL="171450" indent="-171450">
              <a:buFont typeface="Arial" panose="020B0604020202020204" pitchFamily="34" charset="0"/>
              <a:buChar char="•"/>
            </a:pPr>
            <a:endParaRPr lang="en-US" b="0" baseline="0" dirty="0" smtClean="0"/>
          </a:p>
          <a:p>
            <a:pPr marL="0" indent="0">
              <a:buFont typeface="Arial" panose="020B0604020202020204" pitchFamily="34" charset="0"/>
              <a:buNone/>
            </a:pPr>
            <a:r>
              <a:rPr lang="en-US" b="1" baseline="0" dirty="0" smtClean="0"/>
              <a:t> </a:t>
            </a:r>
          </a:p>
        </p:txBody>
      </p:sp>
      <p:sp>
        <p:nvSpPr>
          <p:cNvPr id="4" name="Slide Number Placeholder 3"/>
          <p:cNvSpPr>
            <a:spLocks noGrp="1"/>
          </p:cNvSpPr>
          <p:nvPr>
            <p:ph type="sldNum" sz="quarter" idx="10"/>
          </p:nvPr>
        </p:nvSpPr>
        <p:spPr/>
        <p:txBody>
          <a:bodyPr/>
          <a:lstStyle/>
          <a:p>
            <a:fld id="{FA9A222A-7EE5-461B-AB51-4E1740066219}" type="slidenum">
              <a:rPr lang="en-US" smtClean="0"/>
              <a:t>14</a:t>
            </a:fld>
            <a:endParaRPr lang="en-US" dirty="0"/>
          </a:p>
        </p:txBody>
      </p:sp>
    </p:spTree>
    <p:extLst>
      <p:ext uri="{BB962C8B-B14F-4D97-AF65-F5344CB8AC3E}">
        <p14:creationId xmlns:p14="http://schemas.microsoft.com/office/powerpoint/2010/main" val="26841095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4: Retrieval and Understanding/Self-Talk</a:t>
            </a:r>
            <a:r>
              <a:rPr lang="en-US" u="sng" baseline="0" dirty="0" smtClean="0"/>
              <a:t>, Reflection</a:t>
            </a:r>
            <a:endParaRPr lang="en-US" u="sng" dirty="0" smtClean="0"/>
          </a:p>
          <a:p>
            <a:endParaRPr lang="en-US" dirty="0" smtClean="0"/>
          </a:p>
          <a:p>
            <a:r>
              <a:rPr lang="en-GB" altLang="en-US" dirty="0" smtClean="0">
                <a:latin typeface="Arial" panose="020B0604020202020204" pitchFamily="34" charset="0"/>
              </a:rPr>
              <a:t>In the learning cycle, we constantly evaluate what we are experiencing within the context of our past history and everything we already know.  In this stage we are making a judgment about what we have heard, seen and experienced and deciding if it is valuable, or not.  If not, we will most likely not commit the learning to long-term memory and it will be lost.</a:t>
            </a:r>
          </a:p>
          <a:p>
            <a:endParaRPr lang="en-US" dirty="0" smtClean="0"/>
          </a:p>
          <a:p>
            <a:r>
              <a:rPr lang="en-GB" altLang="en-US" dirty="0" smtClean="0">
                <a:latin typeface="Arial" panose="020B0604020202020204" pitchFamily="34" charset="0"/>
              </a:rPr>
              <a:t>As the slide indicates, this</a:t>
            </a:r>
            <a:r>
              <a:rPr lang="en-GB" altLang="en-US" baseline="0" dirty="0" smtClean="0">
                <a:latin typeface="Arial" panose="020B0604020202020204" pitchFamily="34" charset="0"/>
              </a:rPr>
              <a:t> reflection </a:t>
            </a:r>
            <a:r>
              <a:rPr lang="en-GB" altLang="en-US" dirty="0" smtClean="0">
                <a:latin typeface="Arial" panose="020B0604020202020204" pitchFamily="34" charset="0"/>
              </a:rPr>
              <a:t>step can be:</a:t>
            </a:r>
          </a:p>
          <a:p>
            <a:pPr marL="171450" indent="-171450">
              <a:buFont typeface="Arial" panose="020B0604020202020204" pitchFamily="34" charset="0"/>
              <a:buChar char="•"/>
            </a:pPr>
            <a:r>
              <a:rPr lang="en-GB" altLang="en-US" u="sng" dirty="0" smtClean="0">
                <a:latin typeface="Arial" panose="020B0604020202020204" pitchFamily="34" charset="0"/>
              </a:rPr>
              <a:t> positive</a:t>
            </a:r>
            <a:r>
              <a:rPr lang="en-GB" altLang="en-US" dirty="0" smtClean="0">
                <a:latin typeface="Arial" panose="020B0604020202020204" pitchFamily="34" charset="0"/>
              </a:rPr>
              <a:t> – we think the learning is valuable and might be worth acting upon</a:t>
            </a:r>
          </a:p>
          <a:p>
            <a:pPr marL="171450" indent="-171450">
              <a:buFont typeface="Arial" panose="020B0604020202020204" pitchFamily="34" charset="0"/>
              <a:buChar char="•"/>
            </a:pPr>
            <a:r>
              <a:rPr lang="en-GB" altLang="en-US" dirty="0" smtClean="0">
                <a:latin typeface="Arial" panose="020B0604020202020204" pitchFamily="34" charset="0"/>
              </a:rPr>
              <a:t> </a:t>
            </a:r>
            <a:r>
              <a:rPr lang="en-GB" altLang="en-US" u="sng" dirty="0" smtClean="0">
                <a:latin typeface="Arial" panose="020B0604020202020204" pitchFamily="34" charset="0"/>
              </a:rPr>
              <a:t>negative </a:t>
            </a:r>
            <a:r>
              <a:rPr lang="en-GB" altLang="en-US" dirty="0" smtClean="0">
                <a:latin typeface="Arial" panose="020B0604020202020204" pitchFamily="34" charset="0"/>
              </a:rPr>
              <a:t>– we don’t think it has enough value, or we don’t understand it, or think it is too much work to do something about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en-US" dirty="0" smtClean="0">
                <a:latin typeface="Arial" panose="020B0604020202020204" pitchFamily="34" charset="0"/>
              </a:rPr>
              <a:t> cause to </a:t>
            </a:r>
            <a:r>
              <a:rPr lang="en-GB" altLang="en-US" u="sng" dirty="0" smtClean="0">
                <a:latin typeface="Arial" panose="020B0604020202020204" pitchFamily="34" charset="0"/>
              </a:rPr>
              <a:t>re-think </a:t>
            </a:r>
            <a:r>
              <a:rPr lang="en-GB" altLang="en-US" dirty="0" smtClean="0">
                <a:latin typeface="Arial" panose="020B0604020202020204" pitchFamily="34" charset="0"/>
              </a:rPr>
              <a:t>the learning:</a:t>
            </a:r>
            <a:r>
              <a:rPr lang="en-GB" altLang="en-US" baseline="0" dirty="0" smtClean="0">
                <a:latin typeface="Arial" panose="020B0604020202020204" pitchFamily="34" charset="0"/>
              </a:rPr>
              <a:t> </a:t>
            </a:r>
            <a:r>
              <a:rPr lang="en-US" baseline="0" dirty="0" smtClean="0"/>
              <a:t>This can stall us, or we may try again to see if we can work out the problem more effectively. </a:t>
            </a:r>
            <a:r>
              <a:rPr lang="en-GB" altLang="en-US" dirty="0" smtClean="0">
                <a:latin typeface="Arial" panose="020B0604020202020204" pitchFamily="34" charset="0"/>
              </a:rPr>
              <a:t>Re-thinking can involve considering the information, turning it over in your mind and can have positive outcomes if you end up building on it and turning it into valuable learning that can be retained.   </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smtClean="0"/>
          </a:p>
          <a:p>
            <a:pPr marL="171450" indent="-171450">
              <a:buFont typeface="Arial" panose="020B0604020202020204" pitchFamily="34" charset="0"/>
              <a:buChar char="•"/>
            </a:pPr>
            <a:endParaRPr lang="en-GB" altLang="en-US" dirty="0" smtClean="0">
              <a:latin typeface="Arial" panose="020B0604020202020204" pitchFamily="34" charset="0"/>
            </a:endParaRPr>
          </a:p>
          <a:p>
            <a:r>
              <a:rPr lang="en-US" b="1" dirty="0" smtClean="0"/>
              <a:t>ASK: How can our</a:t>
            </a:r>
            <a:r>
              <a:rPr lang="en-US" b="1" baseline="0" dirty="0" smtClean="0"/>
              <a:t> internal reflections/self-talk inhibit or support taking action?</a:t>
            </a:r>
          </a:p>
        </p:txBody>
      </p:sp>
      <p:sp>
        <p:nvSpPr>
          <p:cNvPr id="4" name="Slide Number Placeholder 3"/>
          <p:cNvSpPr>
            <a:spLocks noGrp="1"/>
          </p:cNvSpPr>
          <p:nvPr>
            <p:ph type="sldNum" sz="quarter" idx="10"/>
          </p:nvPr>
        </p:nvSpPr>
        <p:spPr/>
        <p:txBody>
          <a:bodyPr/>
          <a:lstStyle/>
          <a:p>
            <a:fld id="{FA9A222A-7EE5-461B-AB51-4E1740066219}" type="slidenum">
              <a:rPr lang="en-US" smtClean="0"/>
              <a:t>15</a:t>
            </a:fld>
            <a:endParaRPr lang="en-US" dirty="0"/>
          </a:p>
        </p:txBody>
      </p:sp>
    </p:spTree>
    <p:extLst>
      <p:ext uri="{BB962C8B-B14F-4D97-AF65-F5344CB8AC3E}">
        <p14:creationId xmlns:p14="http://schemas.microsoft.com/office/powerpoint/2010/main" val="934846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GB" altLang="en-US" dirty="0" smtClean="0">
                <a:latin typeface="Arial" panose="020B0604020202020204" pitchFamily="34" charset="0"/>
              </a:rPr>
              <a:t>The “Action”  is straightforward – applying the new learning yourself in some tangible way.  We have all had experiences when we failed to apply something we learned. For example, consider a foreign language you may have taken as a course in school and then didn’t keep up … chance are you haven’t retained much at all from what you learned and studied if you haven’t used that knowledge.  Perhaps you have taken a computer course that was valuable but you didn’t apply what you learned in time to make it “stick.”  You must act upon learning to make it move into long-term memory.</a:t>
            </a:r>
          </a:p>
          <a:p>
            <a:pPr eaLnBrk="1" hangingPunct="1"/>
            <a:endParaRPr lang="en-GB" altLang="en-US" dirty="0" smtClean="0">
              <a:latin typeface="Arial" panose="020B0604020202020204" pitchFamily="34" charset="0"/>
            </a:endParaRPr>
          </a:p>
          <a:p>
            <a:pPr marL="171450" indent="-171450" eaLnBrk="1" hangingPunct="1">
              <a:buFont typeface="Arial" panose="020B0604020202020204" pitchFamily="34" charset="0"/>
              <a:buChar char="•"/>
            </a:pPr>
            <a:r>
              <a:rPr lang="en-GB" altLang="en-US" u="sng" dirty="0" smtClean="0">
                <a:latin typeface="Arial" panose="020B0604020202020204" pitchFamily="34" charset="0"/>
              </a:rPr>
              <a:t>apply</a:t>
            </a:r>
            <a:r>
              <a:rPr lang="en-GB" altLang="en-US" dirty="0" smtClean="0">
                <a:latin typeface="Arial" panose="020B0604020202020204" pitchFamily="34" charset="0"/>
              </a:rPr>
              <a:t> the learning yourself to make it “stick.”  </a:t>
            </a:r>
          </a:p>
          <a:p>
            <a:pPr marL="171450" indent="-171450" eaLnBrk="1" hangingPunct="1">
              <a:buFont typeface="Arial" panose="020B0604020202020204" pitchFamily="34" charset="0"/>
              <a:buChar char="•"/>
            </a:pPr>
            <a:r>
              <a:rPr lang="en-GB" altLang="en-US" u="sng" dirty="0" smtClean="0">
                <a:latin typeface="Arial" panose="020B0604020202020204" pitchFamily="34" charset="0"/>
              </a:rPr>
              <a:t>extrapolate</a:t>
            </a:r>
            <a:r>
              <a:rPr lang="en-GB" altLang="en-US" dirty="0" smtClean="0">
                <a:latin typeface="Arial" panose="020B0604020202020204" pitchFamily="34" charset="0"/>
              </a:rPr>
              <a:t> –  draw from the learning or even create new learning from it.  Look for opportunities to generalize, or make intelligent inferences based on what you have learned.  </a:t>
            </a:r>
          </a:p>
          <a:p>
            <a:pPr marL="171450" indent="-171450" eaLnBrk="1" hangingPunct="1">
              <a:buFont typeface="Arial" panose="020B0604020202020204" pitchFamily="34" charset="0"/>
              <a:buChar char="•"/>
            </a:pPr>
            <a:r>
              <a:rPr lang="en-GB" altLang="en-US" u="sng" dirty="0" smtClean="0">
                <a:latin typeface="Arial" panose="020B0604020202020204" pitchFamily="34" charset="0"/>
              </a:rPr>
              <a:t>build</a:t>
            </a:r>
            <a:r>
              <a:rPr lang="en-GB" altLang="en-US" dirty="0" smtClean="0">
                <a:latin typeface="Arial" panose="020B0604020202020204" pitchFamily="34" charset="0"/>
              </a:rPr>
              <a:t> on the new learning by adding depth and complexity to your new knowledge.  Study “around” the learning topic.</a:t>
            </a:r>
          </a:p>
          <a:p>
            <a:pPr marL="171450" indent="-171450" eaLnBrk="1" hangingPunct="1">
              <a:buFont typeface="Arial" panose="020B0604020202020204" pitchFamily="34" charset="0"/>
              <a:buChar char="•"/>
            </a:pPr>
            <a:endParaRPr lang="en-GB" dirty="0" smtClean="0">
              <a:latin typeface="Arial" panose="020B0604020202020204" pitchFamily="34" charset="0"/>
            </a:endParaRPr>
          </a:p>
          <a:p>
            <a:pPr marL="0" indent="0" eaLnBrk="1" hangingPunct="1">
              <a:buFont typeface="Arial" panose="020B0604020202020204" pitchFamily="34" charset="0"/>
              <a:buNone/>
            </a:pPr>
            <a:endParaRPr lang="en-US" dirty="0" smtClean="0"/>
          </a:p>
          <a:p>
            <a:endParaRPr lang="en-US" b="1" dirty="0"/>
          </a:p>
        </p:txBody>
      </p:sp>
      <p:sp>
        <p:nvSpPr>
          <p:cNvPr id="4" name="Slide Number Placeholder 3"/>
          <p:cNvSpPr>
            <a:spLocks noGrp="1"/>
          </p:cNvSpPr>
          <p:nvPr>
            <p:ph type="sldNum" sz="quarter" idx="10"/>
          </p:nvPr>
        </p:nvSpPr>
        <p:spPr/>
        <p:txBody>
          <a:bodyPr/>
          <a:lstStyle/>
          <a:p>
            <a:fld id="{FA9A222A-7EE5-461B-AB51-4E1740066219}" type="slidenum">
              <a:rPr lang="en-US" smtClean="0"/>
              <a:t>16</a:t>
            </a:fld>
            <a:endParaRPr lang="en-US" dirty="0"/>
          </a:p>
        </p:txBody>
      </p:sp>
    </p:spTree>
    <p:extLst>
      <p:ext uri="{BB962C8B-B14F-4D97-AF65-F5344CB8AC3E}">
        <p14:creationId xmlns:p14="http://schemas.microsoft.com/office/powerpoint/2010/main" val="30795525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kern="1200" dirty="0" smtClean="0">
                <a:solidFill>
                  <a:schemeClr val="tx1"/>
                </a:solidFill>
                <a:effectLst/>
                <a:latin typeface="+mn-lt"/>
                <a:ea typeface="+mn-ea"/>
                <a:cs typeface="+mn-cs"/>
              </a:rPr>
              <a:t>Activity: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In pairs - </a:t>
            </a:r>
            <a:r>
              <a:rPr lang="en-GB" sz="1200" kern="1200" dirty="0" smtClean="0">
                <a:solidFill>
                  <a:schemeClr val="tx1"/>
                </a:solidFill>
                <a:effectLst/>
                <a:latin typeface="+mn-lt"/>
                <a:ea typeface="+mn-ea"/>
                <a:cs typeface="+mn-cs"/>
              </a:rPr>
              <a:t>return to the situation you worked on earlier when you thought of something you really should learn more and examine how will you apply and build upon the new learning to keep it alive in your long-term memory.  Consider 3 ways to do this and discuss with your partner. You</a:t>
            </a:r>
            <a:r>
              <a:rPr lang="en-GB" sz="1200" kern="1200" baseline="0" dirty="0" smtClean="0">
                <a:solidFill>
                  <a:schemeClr val="tx1"/>
                </a:solidFill>
                <a:effectLst/>
                <a:latin typeface="+mn-lt"/>
                <a:ea typeface="+mn-ea"/>
                <a:cs typeface="+mn-cs"/>
              </a:rPr>
              <a:t> can use the idea of Apply, Extrapolate and Build to help guide you. </a:t>
            </a:r>
            <a:endParaRPr lang="en-US" sz="1200" kern="1200" dirty="0" smtClean="0">
              <a:solidFill>
                <a:schemeClr val="tx1"/>
              </a:solidFill>
              <a:effectLst/>
              <a:latin typeface="+mn-lt"/>
              <a:ea typeface="+mn-ea"/>
              <a:cs typeface="+mn-cs"/>
            </a:endParaRPr>
          </a:p>
          <a:p>
            <a:pPr marL="0" indent="0" eaLnBrk="1" hangingPunct="1">
              <a:buFont typeface="Arial" panose="020B0604020202020204" pitchFamily="34" charset="0"/>
              <a:buNone/>
            </a:pPr>
            <a:endParaRPr lang="en-US" dirty="0" smtClean="0"/>
          </a:p>
          <a:p>
            <a:endParaRPr lang="en-US" b="1" dirty="0"/>
          </a:p>
        </p:txBody>
      </p:sp>
      <p:sp>
        <p:nvSpPr>
          <p:cNvPr id="4" name="Slide Number Placeholder 3"/>
          <p:cNvSpPr>
            <a:spLocks noGrp="1"/>
          </p:cNvSpPr>
          <p:nvPr>
            <p:ph type="sldNum" sz="quarter" idx="10"/>
          </p:nvPr>
        </p:nvSpPr>
        <p:spPr/>
        <p:txBody>
          <a:bodyPr/>
          <a:lstStyle/>
          <a:p>
            <a:fld id="{FA9A222A-7EE5-461B-AB51-4E1740066219}" type="slidenum">
              <a:rPr lang="en-US" smtClean="0"/>
              <a:t>17</a:t>
            </a:fld>
            <a:endParaRPr lang="en-US" dirty="0"/>
          </a:p>
        </p:txBody>
      </p:sp>
    </p:spTree>
    <p:extLst>
      <p:ext uri="{BB962C8B-B14F-4D97-AF65-F5344CB8AC3E}">
        <p14:creationId xmlns:p14="http://schemas.microsoft.com/office/powerpoint/2010/main" val="370344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baseline="0" dirty="0" smtClean="0"/>
              <a:t>Two ways to reach effective learning include facilitator-influenced or individual-driven. A facilitator or trainer can identify individual learning styles and vary delivery to optimize transfer of learning OR an individual learner can recognize their own preferences in learning and make adjustments themselves to be successful. Either way, engagement with the knowledge is paramount for successful learning. </a:t>
            </a:r>
          </a:p>
          <a:p>
            <a:endParaRPr lang="en-US" b="0" baseline="0" dirty="0" smtClean="0"/>
          </a:p>
          <a:p>
            <a:r>
              <a:rPr lang="en-US" b="0" baseline="0" dirty="0" smtClean="0"/>
              <a:t>Both approaches together, though, coupled with a variety of learning options that cover may preferences, is the best way to ensure learners will have positive and meaningful learning experiences.</a:t>
            </a:r>
            <a:endParaRPr lang="en-US" b="0"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Note: </a:t>
            </a:r>
            <a:r>
              <a:rPr lang="en-GB" sz="1200" kern="1200" dirty="0" smtClean="0">
                <a:solidFill>
                  <a:schemeClr val="tx1"/>
                </a:solidFill>
                <a:effectLst/>
                <a:latin typeface="+mn-lt"/>
                <a:ea typeface="+mn-ea"/>
                <a:cs typeface="+mn-cs"/>
              </a:rPr>
              <a:t>it is important to recognize that both types of learning styles are likely to be represented in a population, so you may need to take care to appeal to both when you are teaching others.  Usually, people use the style they themselves are most comfortable with (if they are an analytical, they will likely use analytical methods and style) even if they are dealing with someone who has a very different style. </a:t>
            </a:r>
            <a:endParaRPr lang="en-US" sz="1200" kern="1200" dirty="0" smtClean="0">
              <a:solidFill>
                <a:schemeClr val="tx1"/>
              </a:solidFill>
              <a:effectLst/>
              <a:latin typeface="+mn-lt"/>
              <a:ea typeface="+mn-ea"/>
              <a:cs typeface="+mn-cs"/>
            </a:endParaRPr>
          </a:p>
          <a:p>
            <a:endParaRPr lang="en-US" dirty="0" smtClean="0"/>
          </a:p>
        </p:txBody>
      </p:sp>
      <p:sp>
        <p:nvSpPr>
          <p:cNvPr id="4" name="Slide Number Placeholder 3"/>
          <p:cNvSpPr>
            <a:spLocks noGrp="1"/>
          </p:cNvSpPr>
          <p:nvPr>
            <p:ph type="sldNum" sz="quarter" idx="10"/>
          </p:nvPr>
        </p:nvSpPr>
        <p:spPr/>
        <p:txBody>
          <a:bodyPr/>
          <a:lstStyle/>
          <a:p>
            <a:fld id="{FA9A222A-7EE5-461B-AB51-4E1740066219}" type="slidenum">
              <a:rPr lang="en-US" smtClean="0"/>
              <a:t>18</a:t>
            </a:fld>
            <a:endParaRPr lang="en-US" dirty="0"/>
          </a:p>
        </p:txBody>
      </p:sp>
    </p:spTree>
    <p:extLst>
      <p:ext uri="{BB962C8B-B14F-4D97-AF65-F5344CB8AC3E}">
        <p14:creationId xmlns:p14="http://schemas.microsoft.com/office/powerpoint/2010/main" val="780612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15 minute pairs: 5 min brainstorm, 5 min each person share -  </a:t>
            </a:r>
          </a:p>
          <a:p>
            <a:r>
              <a:rPr lang="en-US" sz="1200" kern="1200" dirty="0" smtClean="0">
                <a:solidFill>
                  <a:schemeClr val="tx1"/>
                </a:solidFill>
                <a:effectLst/>
                <a:latin typeface="+mn-lt"/>
                <a:ea typeface="+mn-ea"/>
                <a:cs typeface="+mn-cs"/>
              </a:rPr>
              <a:t>You </a:t>
            </a:r>
            <a:r>
              <a:rPr lang="en-GB" sz="1200" kern="1200" dirty="0" smtClean="0">
                <a:solidFill>
                  <a:schemeClr val="tx1"/>
                </a:solidFill>
                <a:effectLst/>
                <a:latin typeface="+mn-lt"/>
                <a:ea typeface="+mn-ea"/>
                <a:cs typeface="+mn-cs"/>
              </a:rPr>
              <a:t>are teaching or coaching someone on a common work process in your area.  The person has a learning style that is not your own (if you tend to be more Analytical, that person is Global and vice versa).  </a:t>
            </a:r>
          </a:p>
          <a:p>
            <a:r>
              <a:rPr lang="en-GB" sz="1200" kern="1200" dirty="0" smtClean="0">
                <a:solidFill>
                  <a:schemeClr val="tx1"/>
                </a:solidFill>
                <a:effectLst/>
                <a:latin typeface="+mn-lt"/>
                <a:ea typeface="+mn-ea"/>
                <a:cs typeface="+mn-cs"/>
              </a:rPr>
              <a:t>First, think about how you would prepare and conduct the coaching and training with them to take into account their learning style.  Choose 3 actions you would take.  Describe to your partner the situation and the approach you would take.  Get ideas from each other and discuss.  </a:t>
            </a:r>
            <a:endParaRPr lang="en-US" dirty="0" smtClean="0"/>
          </a:p>
        </p:txBody>
      </p:sp>
      <p:sp>
        <p:nvSpPr>
          <p:cNvPr id="4" name="Slide Number Placeholder 3"/>
          <p:cNvSpPr>
            <a:spLocks noGrp="1"/>
          </p:cNvSpPr>
          <p:nvPr>
            <p:ph type="sldNum" sz="quarter" idx="10"/>
          </p:nvPr>
        </p:nvSpPr>
        <p:spPr/>
        <p:txBody>
          <a:bodyPr/>
          <a:lstStyle/>
          <a:p>
            <a:fld id="{FA9A222A-7EE5-461B-AB51-4E1740066219}" type="slidenum">
              <a:rPr lang="en-US" smtClean="0"/>
              <a:t>19</a:t>
            </a:fld>
            <a:endParaRPr lang="en-US" dirty="0"/>
          </a:p>
        </p:txBody>
      </p:sp>
    </p:spTree>
    <p:extLst>
      <p:ext uri="{BB962C8B-B14F-4D97-AF65-F5344CB8AC3E}">
        <p14:creationId xmlns:p14="http://schemas.microsoft.com/office/powerpoint/2010/main" val="2719447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lnSpc>
                <a:spcPct val="90000"/>
              </a:lnSpc>
            </a:pPr>
            <a:r>
              <a:rPr lang="en-GB" altLang="en-US" dirty="0" smtClean="0">
                <a:latin typeface="Arial" panose="020B0604020202020204" pitchFamily="34" charset="0"/>
              </a:rPr>
              <a:t>In pairs (perhaps with the person sitting next to you), think about a recent experience you had trying to learn something new – it might be a new computer program, procedure, way of doing something, putting something together (assembly), studying for an exam – anything like this.  Tell your partner about your experience.  Make a quick list with a plus on one side and a minus on the other.  Jot down a couple of positives (pluses) in terms of how you learned, and some specific  negatives (minuses).  For example, the instructions had pictures that you used to help you (a plus), or  the instructions had pictures but they were confusing and hindered your learning (minus).  Another might be that the instructor talked too fast (minus) or too slow (minus).  Then switch.  When we get back together be ready to share the combined list of a few points.  You have 10 minutes total for this exercise.</a:t>
            </a:r>
          </a:p>
          <a:p>
            <a:pPr eaLnBrk="1" hangingPunct="1">
              <a:lnSpc>
                <a:spcPct val="90000"/>
              </a:lnSpc>
            </a:pPr>
            <a:endParaRPr lang="en-GB" altLang="en-US" b="1" dirty="0" smtClean="0">
              <a:latin typeface="Arial" panose="020B0604020202020204" pitchFamily="34" charset="0"/>
            </a:endParaRPr>
          </a:p>
          <a:p>
            <a:pPr eaLnBrk="1" hangingPunct="1">
              <a:lnSpc>
                <a:spcPct val="90000"/>
              </a:lnSpc>
            </a:pPr>
            <a:r>
              <a:rPr lang="en-GB" altLang="en-US" b="1" dirty="0" smtClean="0">
                <a:latin typeface="Arial" panose="020B0604020202020204" pitchFamily="34" charset="0"/>
              </a:rPr>
              <a:t>Instructor’s notes:</a:t>
            </a:r>
          </a:p>
          <a:p>
            <a:pPr eaLnBrk="1" hangingPunct="1">
              <a:lnSpc>
                <a:spcPct val="90000"/>
              </a:lnSpc>
            </a:pPr>
            <a:r>
              <a:rPr lang="en-GB" altLang="en-US" dirty="0" smtClean="0">
                <a:latin typeface="Arial" panose="020B0604020202020204" pitchFamily="34" charset="0"/>
              </a:rPr>
              <a:t>Call time after 5 minutes and again after 10 minutes.  Debrief the exercise by asking for examples of positives and negatives.  Draw attention to the differences in how people prefer to learn.</a:t>
            </a:r>
          </a:p>
          <a:p>
            <a:endParaRPr lang="en-US" sz="1200" b="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Ask</a:t>
            </a:r>
            <a:r>
              <a:rPr lang="en-US" sz="1200" kern="1200" dirty="0" smtClean="0">
                <a:solidFill>
                  <a:schemeClr val="tx1"/>
                </a:solidFill>
                <a:effectLst/>
                <a:latin typeface="+mn-lt"/>
                <a:ea typeface="+mn-ea"/>
                <a:cs typeface="+mn-cs"/>
              </a:rPr>
              <a:t>: How many of you have found it easy to learn some material while other times you find it difficult to understand other material? Why do you suppose sometimes it’s easier (or faster) and sometimes it’s more difficult (or slower)?  </a:t>
            </a:r>
            <a:r>
              <a:rPr lang="en-US" sz="1200" i="1" kern="1200" dirty="0" smtClean="0">
                <a:solidFill>
                  <a:schemeClr val="tx1"/>
                </a:solidFill>
                <a:effectLst/>
                <a:latin typeface="+mn-lt"/>
                <a:ea typeface="+mn-ea"/>
                <a:cs typeface="+mn-cs"/>
              </a:rPr>
              <a:t>Share group examples to understand differences</a:t>
            </a:r>
            <a:endParaRPr lang="en-US" dirty="0" smtClean="0"/>
          </a:p>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2</a:t>
            </a:fld>
            <a:endParaRPr lang="en-US" dirty="0"/>
          </a:p>
        </p:txBody>
      </p:sp>
    </p:spTree>
    <p:extLst>
      <p:ext uri="{BB962C8B-B14F-4D97-AF65-F5344CB8AC3E}">
        <p14:creationId xmlns:p14="http://schemas.microsoft.com/office/powerpoint/2010/main" val="15274873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baseline="0" dirty="0" smtClean="0"/>
              <a:t>Refer to Debrief Guide</a:t>
            </a:r>
            <a:endParaRPr lang="en-US" b="0" dirty="0" smtClean="0"/>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FA9A222A-7EE5-461B-AB51-4E1740066219}" type="slidenum">
              <a:rPr lang="en-US" smtClean="0"/>
              <a:t>20</a:t>
            </a:fld>
            <a:endParaRPr lang="en-US" dirty="0"/>
          </a:p>
        </p:txBody>
      </p:sp>
    </p:spTree>
    <p:extLst>
      <p:ext uri="{BB962C8B-B14F-4D97-AF65-F5344CB8AC3E}">
        <p14:creationId xmlns:p14="http://schemas.microsoft.com/office/powerpoint/2010/main" val="24395928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can we </a:t>
            </a:r>
            <a:r>
              <a:rPr lang="en-US" baseline="0" dirty="0" smtClean="0"/>
              <a:t>do to continue to strengthen and build this muscle in the coming days, weeks, months?</a:t>
            </a:r>
          </a:p>
          <a:p>
            <a:endParaRPr lang="en-US" baseline="0" dirty="0" smtClean="0"/>
          </a:p>
          <a:p>
            <a:r>
              <a:rPr lang="en-US" baseline="0" dirty="0" smtClean="0"/>
              <a:t>Engage in learning opportunities</a:t>
            </a:r>
          </a:p>
          <a:p>
            <a:r>
              <a:rPr lang="en-US" baseline="0" dirty="0" smtClean="0"/>
              <a:t>Complete your Contract for Change, and follow through on it</a:t>
            </a:r>
            <a:endParaRPr lang="en-US" dirty="0" smtClean="0"/>
          </a:p>
          <a:p>
            <a:r>
              <a:rPr lang="en-US" baseline="0" dirty="0" smtClean="0"/>
              <a:t>Start/Stop/Continue</a:t>
            </a:r>
          </a:p>
        </p:txBody>
      </p:sp>
      <p:sp>
        <p:nvSpPr>
          <p:cNvPr id="4" name="Slide Number Placeholder 3"/>
          <p:cNvSpPr>
            <a:spLocks noGrp="1"/>
          </p:cNvSpPr>
          <p:nvPr>
            <p:ph type="sldNum" sz="quarter" idx="10"/>
          </p:nvPr>
        </p:nvSpPr>
        <p:spPr/>
        <p:txBody>
          <a:bodyPr/>
          <a:lstStyle/>
          <a:p>
            <a:fld id="{FA9A222A-7EE5-461B-AB51-4E1740066219}" type="slidenum">
              <a:rPr lang="en-US" smtClean="0"/>
              <a:t>21</a:t>
            </a:fld>
            <a:endParaRPr lang="en-US" dirty="0"/>
          </a:p>
        </p:txBody>
      </p:sp>
    </p:spTree>
    <p:extLst>
      <p:ext uri="{BB962C8B-B14F-4D97-AF65-F5344CB8AC3E}">
        <p14:creationId xmlns:p14="http://schemas.microsoft.com/office/powerpoint/2010/main" val="34588843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Learning is something that occurs</a:t>
            </a:r>
            <a:r>
              <a:rPr lang="en-US" baseline="0" dirty="0" smtClean="0"/>
              <a:t> constantly. It’s a process of involvement with the world around us. Most of us need to relate our learning to our experiences to create context and meaning and find ways to apply what we have learned.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You now have a more inclusive awareness of your own preferences, your own abilities, and your learning style to be the most engaged learner you can be. You can also helps others to be their best by using that same awareness to help them engage in and understand the process and improve their own learning.</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altLang="en-US" dirty="0" smtClean="0">
                <a:latin typeface="Arial" panose="020B0604020202020204" pitchFamily="34" charset="0"/>
              </a:rPr>
              <a:t>Though you may not be an “educator” by profession, you do have opportunities every day to “teach” and influence people.  Those opportunities can be maximized by your attention to others’ learning styles.  The more you know how someone learns best, the more you can work to adjust your delivery and style so that they master and retain what you teach them.</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22</a:t>
            </a:fld>
            <a:endParaRPr lang="en-US" dirty="0"/>
          </a:p>
        </p:txBody>
      </p:sp>
    </p:spTree>
    <p:extLst>
      <p:ext uri="{BB962C8B-B14F-4D97-AF65-F5344CB8AC3E}">
        <p14:creationId xmlns:p14="http://schemas.microsoft.com/office/powerpoint/2010/main" val="30705032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This</a:t>
            </a:r>
            <a:r>
              <a:rPr lang="en-US" i="0" baseline="0" dirty="0" smtClean="0"/>
              <a:t> slide is an optional activity that can be included </a:t>
            </a:r>
            <a:r>
              <a:rPr lang="en-US" sz="1200" i="0" kern="1200" dirty="0" smtClean="0">
                <a:solidFill>
                  <a:schemeClr val="tx1"/>
                </a:solidFill>
                <a:effectLst/>
                <a:latin typeface="+mn-lt"/>
                <a:ea typeface="+mn-ea"/>
                <a:cs typeface="+mn-cs"/>
              </a:rPr>
              <a:t>At the close of the “Classroom Training” Portion, prior to the Learning Styles Report Debrief.</a:t>
            </a:r>
            <a:endParaRPr lang="en-US" i="0" baseline="0" dirty="0" smtClean="0"/>
          </a:p>
          <a:p>
            <a:endParaRPr lang="en-US" baseline="0" dirty="0" smtClean="0"/>
          </a:p>
          <a:p>
            <a:r>
              <a:rPr lang="en-US" sz="1200" b="1" i="1" kern="1200" dirty="0" smtClean="0">
                <a:solidFill>
                  <a:schemeClr val="tx1"/>
                </a:solidFill>
                <a:effectLst/>
                <a:latin typeface="+mn-lt"/>
                <a:ea typeface="+mn-ea"/>
                <a:cs typeface="+mn-cs"/>
              </a:rPr>
              <a:t>If done in class: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Using the Learning Styles Skill Building Template handout, complete in pairs. </a:t>
            </a:r>
          </a:p>
          <a:p>
            <a:r>
              <a:rPr lang="en-US" sz="1200" kern="1200" dirty="0" smtClean="0">
                <a:solidFill>
                  <a:schemeClr val="tx1"/>
                </a:solidFill>
                <a:effectLst/>
                <a:latin typeface="+mn-lt"/>
                <a:ea typeface="+mn-ea"/>
                <a:cs typeface="+mn-cs"/>
              </a:rPr>
              <a:t> </a:t>
            </a:r>
          </a:p>
          <a:p>
            <a:pPr lvl="0"/>
            <a:r>
              <a:rPr lang="en-US" sz="1200" kern="1200" dirty="0" smtClean="0">
                <a:solidFill>
                  <a:schemeClr val="tx1"/>
                </a:solidFill>
                <a:effectLst/>
                <a:latin typeface="+mn-lt"/>
                <a:ea typeface="+mn-ea"/>
                <a:cs typeface="+mn-cs"/>
              </a:rPr>
              <a:t>Answer “Checklist Questions”</a:t>
            </a:r>
          </a:p>
          <a:p>
            <a:pPr lvl="0"/>
            <a:r>
              <a:rPr lang="en-US" sz="1200" kern="1200" dirty="0" smtClean="0">
                <a:solidFill>
                  <a:schemeClr val="tx1"/>
                </a:solidFill>
                <a:effectLst/>
                <a:latin typeface="+mn-lt"/>
                <a:ea typeface="+mn-ea"/>
                <a:cs typeface="+mn-cs"/>
              </a:rPr>
              <a:t>Complete Learning Cycle brainstorming boxes to outline “how” for each area</a:t>
            </a:r>
          </a:p>
          <a:p>
            <a:endParaRPr lang="en-US" b="1" dirty="0" smtClean="0"/>
          </a:p>
          <a:p>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1" kern="1200" dirty="0" smtClean="0">
                <a:solidFill>
                  <a:schemeClr val="tx1"/>
                </a:solidFill>
                <a:effectLst/>
                <a:latin typeface="+mn-lt"/>
                <a:ea typeface="+mn-ea"/>
                <a:cs typeface="+mn-cs"/>
              </a:rPr>
              <a:t>Alternatively, the template can be sent home with the learner to complete as a follow up exercise. </a:t>
            </a:r>
            <a:endParaRPr lang="en-US" sz="1200" b="1" kern="1200" dirty="0" smtClean="0">
              <a:solidFill>
                <a:schemeClr val="tx1"/>
              </a:solidFill>
              <a:effectLst/>
              <a:latin typeface="+mn-lt"/>
              <a:ea typeface="+mn-ea"/>
              <a:cs typeface="+mn-cs"/>
            </a:endParaRPr>
          </a:p>
          <a:p>
            <a:endParaRPr lang="en-US" dirty="0" smtClean="0"/>
          </a:p>
        </p:txBody>
      </p:sp>
      <p:sp>
        <p:nvSpPr>
          <p:cNvPr id="4" name="Slide Number Placeholder 3"/>
          <p:cNvSpPr>
            <a:spLocks noGrp="1"/>
          </p:cNvSpPr>
          <p:nvPr>
            <p:ph type="sldNum" sz="quarter" idx="10"/>
          </p:nvPr>
        </p:nvSpPr>
        <p:spPr/>
        <p:txBody>
          <a:bodyPr/>
          <a:lstStyle/>
          <a:p>
            <a:fld id="{FA9A222A-7EE5-461B-AB51-4E1740066219}" type="slidenum">
              <a:rPr lang="en-US" smtClean="0"/>
              <a:t>23</a:t>
            </a:fld>
            <a:endParaRPr lang="en-US" dirty="0"/>
          </a:p>
        </p:txBody>
      </p:sp>
    </p:spTree>
    <p:extLst>
      <p:ext uri="{BB962C8B-B14F-4D97-AF65-F5344CB8AC3E}">
        <p14:creationId xmlns:p14="http://schemas.microsoft.com/office/powerpoint/2010/main" val="683783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smtClean="0">
                <a:solidFill>
                  <a:schemeClr val="tx1"/>
                </a:solidFill>
                <a:effectLst/>
                <a:latin typeface="+mn-lt"/>
                <a:ea typeface="+mn-ea"/>
                <a:cs typeface="+mn-cs"/>
              </a:rPr>
              <a:t>According to the dictionary, Learning style is an individual's unique approach to learning based on strengths, weaknesses, and preferences.</a:t>
            </a:r>
          </a:p>
          <a:p>
            <a:endParaRPr lang="en-US" sz="1200" b="0" kern="1200" dirty="0" smtClean="0">
              <a:solidFill>
                <a:schemeClr val="tx1"/>
              </a:solidFill>
              <a:effectLst/>
              <a:latin typeface="+mn-lt"/>
              <a:ea typeface="+mn-ea"/>
              <a:cs typeface="+mn-cs"/>
            </a:endParaRPr>
          </a:p>
          <a:p>
            <a:r>
              <a:rPr lang="en-US" sz="1200" b="0" kern="1200" dirty="0" smtClean="0">
                <a:solidFill>
                  <a:schemeClr val="tx1"/>
                </a:solidFill>
                <a:effectLst/>
                <a:latin typeface="+mn-lt"/>
                <a:ea typeface="+mn-ea"/>
                <a:cs typeface="+mn-cs"/>
              </a:rPr>
              <a:t>Five</a:t>
            </a:r>
            <a:r>
              <a:rPr lang="en-US" sz="1200" b="0" kern="1200" baseline="0" dirty="0" smtClean="0">
                <a:solidFill>
                  <a:schemeClr val="tx1"/>
                </a:solidFill>
                <a:effectLst/>
                <a:latin typeface="+mn-lt"/>
                <a:ea typeface="+mn-ea"/>
                <a:cs typeface="+mn-cs"/>
              </a:rPr>
              <a:t> leading researchers in the field, have slightly different views which help build a more comprehensive definition of learning styles.</a:t>
            </a:r>
          </a:p>
          <a:p>
            <a:r>
              <a:rPr lang="en-US" sz="1200" b="1" kern="1200" baseline="0" dirty="0" smtClean="0">
                <a:solidFill>
                  <a:schemeClr val="tx1"/>
                </a:solidFill>
                <a:effectLst/>
                <a:latin typeface="+mn-lt"/>
                <a:ea typeface="+mn-ea"/>
                <a:cs typeface="+mn-cs"/>
              </a:rPr>
              <a:t>Click to review all definitions one by one.</a:t>
            </a:r>
            <a:endParaRPr lang="en-US" sz="1200" b="1" kern="1200" dirty="0" smtClean="0">
              <a:solidFill>
                <a:schemeClr val="tx1"/>
              </a:solidFill>
              <a:effectLst/>
              <a:latin typeface="+mn-lt"/>
              <a:ea typeface="+mn-ea"/>
              <a:cs typeface="+mn-cs"/>
            </a:endParaRPr>
          </a:p>
          <a:p>
            <a:endParaRPr lang="en-US" baseline="0" dirty="0" smtClean="0"/>
          </a:p>
          <a:p>
            <a:r>
              <a:rPr lang="en-US" b="1" baseline="0" dirty="0" smtClean="0"/>
              <a:t>ASK: Are there any additions that should be included in the definition? Any things you disagree with that should be reconsidered?</a:t>
            </a:r>
          </a:p>
          <a:p>
            <a:endParaRPr lang="en-US" baseline="0" dirty="0" smtClean="0"/>
          </a:p>
          <a:p>
            <a:r>
              <a:rPr lang="en-US" baseline="0" dirty="0" smtClean="0"/>
              <a:t>No matter what language one uses to define Learning Styles, once we have an understanding of our individual strengths and weaknesses, our biases and preferences, and the learning cycle, we can adjust our individual learning approach to maximize our learning results.</a:t>
            </a:r>
          </a:p>
          <a:p>
            <a:endParaRPr lang="en-US" baseline="0" dirty="0" smtClean="0"/>
          </a:p>
          <a:p>
            <a:r>
              <a:rPr lang="en-US" dirty="0" smtClean="0"/>
              <a:t>This learning styles overview helps</a:t>
            </a:r>
            <a:r>
              <a:rPr lang="en-US" baseline="0" dirty="0" smtClean="0"/>
              <a:t> to create a holistic picture of the various ways people learn, and aims to help support your understanding of your own learning style. It is important to remember </a:t>
            </a:r>
            <a:r>
              <a:rPr lang="en-US" b="0" baseline="0" dirty="0" smtClean="0"/>
              <a:t>- </a:t>
            </a:r>
            <a:r>
              <a:rPr lang="en-US" b="0" u="sng" baseline="0" dirty="0" smtClean="0"/>
              <a:t>All learners possess all styles of the learning model in varying degrees depending on preferences.</a:t>
            </a:r>
          </a:p>
          <a:p>
            <a:endParaRPr lang="en-US" baseline="0" dirty="0" smtClean="0"/>
          </a:p>
          <a:p>
            <a:r>
              <a:rPr lang="en-US" baseline="0" dirty="0" smtClean="0"/>
              <a:t>We will explore these 4 dimensions of learning in our time today:</a:t>
            </a:r>
          </a:p>
          <a:p>
            <a:pPr marL="171450" indent="-171450">
              <a:buFont typeface="Arial" panose="020B0604020202020204" pitchFamily="34" charset="0"/>
              <a:buChar char="•"/>
            </a:pPr>
            <a:r>
              <a:rPr lang="en-US" baseline="0" dirty="0" smtClean="0"/>
              <a:t>Attending – Motivation and Attention to Learning</a:t>
            </a:r>
          </a:p>
          <a:p>
            <a:pPr marL="171450" indent="-171450">
              <a:buFont typeface="Arial" panose="020B0604020202020204" pitchFamily="34" charset="0"/>
              <a:buChar char="•"/>
            </a:pPr>
            <a:r>
              <a:rPr lang="en-US" baseline="0" dirty="0" smtClean="0"/>
              <a:t>Translating – Making Information Meaningful</a:t>
            </a:r>
          </a:p>
          <a:p>
            <a:pPr marL="171450" indent="-171450">
              <a:buFont typeface="Arial" panose="020B0604020202020204" pitchFamily="34" charset="0"/>
              <a:buChar char="•"/>
            </a:pPr>
            <a:r>
              <a:rPr lang="en-US" baseline="0" dirty="0" smtClean="0"/>
              <a:t>Relating – Linking Data to Existing Knowledge</a:t>
            </a:r>
          </a:p>
          <a:p>
            <a:pPr marL="171450" indent="-171450">
              <a:buFont typeface="Arial" panose="020B0604020202020204" pitchFamily="34" charset="0"/>
              <a:buChar char="•"/>
            </a:pPr>
            <a:r>
              <a:rPr lang="en-US" baseline="0" dirty="0" smtClean="0"/>
              <a:t>Understanding – Using and Applying the Knowledge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3</a:t>
            </a:fld>
            <a:endParaRPr lang="en-US" dirty="0"/>
          </a:p>
        </p:txBody>
      </p:sp>
    </p:spTree>
    <p:extLst>
      <p:ext uri="{BB962C8B-B14F-4D97-AF65-F5344CB8AC3E}">
        <p14:creationId xmlns:p14="http://schemas.microsoft.com/office/powerpoint/2010/main" val="3869725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Learning Styles assessment uses four categories</a:t>
            </a:r>
            <a:r>
              <a:rPr lang="en-US" baseline="0" dirty="0" smtClean="0"/>
              <a:t> to describe the natural cycle we all follow when we try to learn something new or different. This cycle happens in sequential order and includes Attending, Translating, Relating and Understanding. </a:t>
            </a:r>
          </a:p>
          <a:p>
            <a:r>
              <a:rPr lang="en-US" baseline="0" dirty="0" smtClean="0"/>
              <a:t/>
            </a:r>
            <a:br>
              <a:rPr lang="en-US" baseline="0" dirty="0" smtClean="0"/>
            </a:br>
            <a:r>
              <a:rPr lang="en-US" b="1" baseline="0" dirty="0" smtClean="0"/>
              <a:t>Click to reveal each definition one by one. </a:t>
            </a:r>
          </a:p>
          <a:p>
            <a:endParaRPr lang="en-US" baseline="0" dirty="0" smtClean="0"/>
          </a:p>
          <a:p>
            <a:r>
              <a:rPr lang="en-US" b="1" baseline="0" dirty="0" smtClean="0"/>
              <a:t>ATTENDING</a:t>
            </a:r>
            <a:r>
              <a:rPr lang="en-US" baseline="0" dirty="0" smtClean="0"/>
              <a:t> looks at an individuals motivation to learn, and the level of commitment and concentration when new information is presented. There are 2 sub scales – Telescopic and Wide-Angled. </a:t>
            </a:r>
          </a:p>
          <a:p>
            <a:pPr marL="171450" indent="-171450">
              <a:buFont typeface="Arial" panose="020B0604020202020204" pitchFamily="34" charset="0"/>
              <a:buChar char="•"/>
            </a:pPr>
            <a:r>
              <a:rPr lang="en-US" baseline="0" dirty="0" smtClean="0"/>
              <a:t>Telescopic means they are generally effective at concentrating without worrying about physical context. </a:t>
            </a:r>
          </a:p>
          <a:p>
            <a:pPr marL="171450" indent="-171450">
              <a:buFont typeface="Arial" panose="020B0604020202020204" pitchFamily="34" charset="0"/>
              <a:buChar char="•"/>
            </a:pPr>
            <a:r>
              <a:rPr lang="en-US" baseline="0" dirty="0" smtClean="0"/>
              <a:t>Wide-angled means they are easily affected by environmental factors like noise, light, or other physical influences.</a:t>
            </a:r>
          </a:p>
          <a:p>
            <a:pPr marL="0" indent="0">
              <a:buFont typeface="Arial" panose="020B0604020202020204" pitchFamily="34" charset="0"/>
              <a:buNone/>
            </a:pPr>
            <a:endParaRPr lang="en-US" baseline="0" dirty="0" smtClean="0"/>
          </a:p>
          <a:p>
            <a:r>
              <a:rPr lang="en-US" sz="1200" b="1" kern="1200" dirty="0" smtClean="0">
                <a:solidFill>
                  <a:schemeClr val="tx1"/>
                </a:solidFill>
                <a:effectLst/>
                <a:latin typeface="+mn-lt"/>
                <a:ea typeface="+mn-ea"/>
                <a:cs typeface="+mn-cs"/>
              </a:rPr>
              <a:t>Ask: How does the environment affect Wide-Angled and Telescopic learners? </a:t>
            </a:r>
            <a:r>
              <a:rPr lang="en-US" sz="1200" i="1" kern="1200" dirty="0" smtClean="0">
                <a:solidFill>
                  <a:schemeClr val="tx1"/>
                </a:solidFill>
                <a:effectLst/>
                <a:latin typeface="+mn-lt"/>
                <a:ea typeface="+mn-ea"/>
                <a:cs typeface="+mn-cs"/>
              </a:rPr>
              <a:t>Discussion as a group</a:t>
            </a:r>
            <a:endParaRPr lang="en-US" b="1" baseline="0" dirty="0" smtClean="0"/>
          </a:p>
          <a:p>
            <a:endParaRPr lang="en-US" b="1" baseline="0" dirty="0" smtClean="0"/>
          </a:p>
          <a:p>
            <a:endParaRPr lang="en-US" b="1" baseline="0" dirty="0" smtClean="0"/>
          </a:p>
          <a:p>
            <a:r>
              <a:rPr lang="en-US" b="1" baseline="0" dirty="0" smtClean="0"/>
              <a:t>TRANSLATING </a:t>
            </a:r>
            <a:r>
              <a:rPr lang="en-US" baseline="0" dirty="0" smtClean="0"/>
              <a:t>looks at whom an individual relies on most in managing the transfer of learning, to make sense of what they see, hear or sense. It is how information is made meaningful. There are 3 sub scales – Dependent, Collaborative, and Autonomous. </a:t>
            </a:r>
          </a:p>
          <a:p>
            <a:pPr marL="171450" indent="-171450">
              <a:buFont typeface="Arial" panose="020B0604020202020204" pitchFamily="34" charset="0"/>
              <a:buChar char="•"/>
            </a:pPr>
            <a:r>
              <a:rPr lang="en-US" baseline="0" dirty="0" smtClean="0"/>
              <a:t>Dependent means the individual will mainly rely on a trainer or facilitator for information. </a:t>
            </a:r>
          </a:p>
          <a:p>
            <a:pPr marL="171450" indent="-171450">
              <a:buFont typeface="Arial" panose="020B0604020202020204" pitchFamily="34" charset="0"/>
              <a:buChar char="•"/>
            </a:pPr>
            <a:r>
              <a:rPr lang="en-US" baseline="0" dirty="0" smtClean="0"/>
              <a:t>Collaborative means the individual will mainly favor group discussions or team activities for learning. </a:t>
            </a:r>
          </a:p>
          <a:p>
            <a:pPr marL="171450" indent="-171450">
              <a:buFont typeface="Arial" panose="020B0604020202020204" pitchFamily="34" charset="0"/>
              <a:buChar char="•"/>
            </a:pPr>
            <a:r>
              <a:rPr lang="en-US" baseline="0" dirty="0" smtClean="0"/>
              <a:t>Autonomous means that self-reliance is the preferred way to mange the learning transfer process personally.</a:t>
            </a:r>
          </a:p>
          <a:p>
            <a:endParaRPr lang="en-US" baseline="0" dirty="0" smtClean="0"/>
          </a:p>
          <a:p>
            <a:r>
              <a:rPr lang="en-US" b="1" baseline="0" dirty="0" smtClean="0"/>
              <a:t>ASK: How can you reach all three learner preferences in one learning situation?</a:t>
            </a:r>
          </a:p>
          <a:p>
            <a:endParaRPr lang="en-US" baseline="0" dirty="0" smtClean="0"/>
          </a:p>
          <a:p>
            <a:endParaRPr lang="en-US" baseline="0" dirty="0" smtClean="0"/>
          </a:p>
          <a:p>
            <a:r>
              <a:rPr lang="en-US" b="1" baseline="0" dirty="0" smtClean="0"/>
              <a:t>RELATING</a:t>
            </a:r>
            <a:r>
              <a:rPr lang="en-US" baseline="0" dirty="0" smtClean="0"/>
              <a:t> looks at an individuals perception of data or information and how it is related or linked to existing knowledge. It has 3 sub scales – Visual, Auditory, and Kinesthetic. </a:t>
            </a:r>
          </a:p>
          <a:p>
            <a:pPr marL="171450" indent="-171450">
              <a:buFont typeface="Arial" panose="020B0604020202020204" pitchFamily="34" charset="0"/>
              <a:buChar char="•"/>
            </a:pPr>
            <a:r>
              <a:rPr lang="en-US" baseline="0" dirty="0" smtClean="0"/>
              <a:t>Visual is the preference for information that can be seen with the eyes. </a:t>
            </a:r>
          </a:p>
          <a:p>
            <a:pPr marL="171450" indent="-171450">
              <a:buFont typeface="Arial" panose="020B0604020202020204" pitchFamily="34" charset="0"/>
              <a:buChar char="•"/>
            </a:pPr>
            <a:r>
              <a:rPr lang="en-US" baseline="0" dirty="0" smtClean="0"/>
              <a:t>Auditory is the preference for information that is heard. </a:t>
            </a:r>
          </a:p>
          <a:p>
            <a:pPr marL="171450" indent="-171450">
              <a:buFont typeface="Arial" panose="020B0604020202020204" pitchFamily="34" charset="0"/>
              <a:buChar char="•"/>
            </a:pPr>
            <a:r>
              <a:rPr lang="en-US" baseline="0" dirty="0" smtClean="0"/>
              <a:t>Kinesthetic is the preference for information that can be experienced through touch, smell or taste.</a:t>
            </a:r>
          </a:p>
          <a:p>
            <a:endParaRPr lang="en-US" baseline="0" dirty="0" smtClean="0"/>
          </a:p>
          <a:p>
            <a:r>
              <a:rPr lang="en-US" b="1" baseline="0" dirty="0" smtClean="0"/>
              <a:t>ASK: What are some ways (clues you might use) to identify the learning preference: Visual, Auditory, Kinesthetic?</a:t>
            </a:r>
          </a:p>
          <a:p>
            <a:endParaRPr lang="en-US" baseline="0" dirty="0" smtClean="0"/>
          </a:p>
          <a:p>
            <a:r>
              <a:rPr lang="en-US" b="1" baseline="0" dirty="0" smtClean="0"/>
              <a:t>UNDERSTANDING </a:t>
            </a:r>
            <a:r>
              <a:rPr lang="en-US" baseline="0" dirty="0" smtClean="0"/>
              <a:t>looks at the individual’s preference for synthesizing data or information that they receive or how we use and apply information. It has 2 sub scales – Global and Analytical.</a:t>
            </a:r>
          </a:p>
          <a:p>
            <a:pPr marL="171450" indent="-171450">
              <a:buFont typeface="Arial" panose="020B0604020202020204" pitchFamily="34" charset="0"/>
              <a:buChar char="•"/>
            </a:pPr>
            <a:r>
              <a:rPr lang="en-US" baseline="0" dirty="0" smtClean="0"/>
              <a:t>Global is the preference for understanding the conceptual or “big-picture”.</a:t>
            </a:r>
          </a:p>
          <a:p>
            <a:pPr marL="171450" indent="-171450">
              <a:buFont typeface="Arial" panose="020B0604020202020204" pitchFamily="34" charset="0"/>
              <a:buChar char="•"/>
            </a:pPr>
            <a:r>
              <a:rPr lang="en-US" baseline="0" dirty="0" smtClean="0"/>
              <a:t>Analytical is a preference for understanding at a more detailed level and a step-by-step approach.</a:t>
            </a:r>
          </a:p>
          <a:p>
            <a:endParaRPr lang="en-US" b="1" baseline="0" dirty="0" smtClean="0"/>
          </a:p>
          <a:p>
            <a:r>
              <a:rPr lang="en-US" b="1" baseline="0" dirty="0" smtClean="0"/>
              <a:t>ASK: What is the benefit to having a Global preference? What is the benefit to having an analytical preference?</a:t>
            </a:r>
          </a:p>
          <a:p>
            <a:endParaRPr lang="en-US" baseline="0" dirty="0" smtClean="0"/>
          </a:p>
          <a:p>
            <a:r>
              <a:rPr lang="en-US" b="0" dirty="0" smtClean="0"/>
              <a:t>Check for understanding before clicking to</a:t>
            </a:r>
            <a:r>
              <a:rPr lang="en-US" b="0" baseline="0" dirty="0" smtClean="0"/>
              <a:t> next slide - </a:t>
            </a:r>
            <a:r>
              <a:rPr lang="en-US" b="1" baseline="0" dirty="0" smtClean="0"/>
              <a:t>ASK: Any questions, additional thoughts?</a:t>
            </a:r>
            <a:endParaRPr lang="en-US" b="1" dirty="0"/>
          </a:p>
        </p:txBody>
      </p:sp>
      <p:sp>
        <p:nvSpPr>
          <p:cNvPr id="4" name="Slide Number Placeholder 3"/>
          <p:cNvSpPr>
            <a:spLocks noGrp="1"/>
          </p:cNvSpPr>
          <p:nvPr>
            <p:ph type="sldNum" sz="quarter" idx="10"/>
          </p:nvPr>
        </p:nvSpPr>
        <p:spPr/>
        <p:txBody>
          <a:bodyPr/>
          <a:lstStyle/>
          <a:p>
            <a:fld id="{FA9A222A-7EE5-461B-AB51-4E1740066219}" type="slidenum">
              <a:rPr lang="en-US" smtClean="0"/>
              <a:t>4</a:t>
            </a:fld>
            <a:endParaRPr lang="en-US" dirty="0"/>
          </a:p>
        </p:txBody>
      </p:sp>
    </p:spTree>
    <p:extLst>
      <p:ext uri="{BB962C8B-B14F-4D97-AF65-F5344CB8AC3E}">
        <p14:creationId xmlns:p14="http://schemas.microsoft.com/office/powerpoint/2010/main" val="342210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a:t>
            </a:r>
            <a:r>
              <a:rPr lang="en-US" baseline="0" dirty="0" smtClean="0"/>
              <a:t> we already discussed, each of us learns in all four dimensions, and all sub-dimensions, though we may tend to be more telescopic or more wide-angled, more dependent, more collaborative or more autonomous, more visual, more kinesthetic or more auditory, and more global or more analytical as we move through the learning cycle. </a:t>
            </a:r>
          </a:p>
          <a:p>
            <a:endParaRPr lang="en-US" baseline="0" dirty="0" smtClean="0"/>
          </a:p>
          <a:p>
            <a:r>
              <a:rPr lang="en-US" b="1" baseline="0" dirty="0" smtClean="0"/>
              <a:t>Click to show each percentage grouping. </a:t>
            </a:r>
          </a:p>
          <a:p>
            <a:r>
              <a:rPr lang="en-US" baseline="0" dirty="0" smtClean="0"/>
              <a:t>The percentages show the statistic of the percentage of people who tend to prefer each sub-dimension. The relevancy here two-fold: you can see how your preference compares to others in the population, AND you can easily see how many learners are potentially different from you. </a:t>
            </a:r>
          </a:p>
          <a:p>
            <a:endParaRPr lang="en-US" baseline="0" dirty="0" smtClean="0"/>
          </a:p>
          <a:p>
            <a:r>
              <a:rPr lang="en-US" b="1" baseline="0" dirty="0" smtClean="0"/>
              <a:t>ASK: Why is it important to know if someone has a different preference than you do? </a:t>
            </a:r>
            <a:br>
              <a:rPr lang="en-US" b="1" baseline="0" dirty="0" smtClean="0"/>
            </a:br>
            <a:r>
              <a:rPr lang="en-US" b="0" i="1" baseline="0" dirty="0" smtClean="0"/>
              <a:t>Potential answers:</a:t>
            </a:r>
          </a:p>
          <a:p>
            <a:pPr marL="628650" lvl="1" indent="-171450">
              <a:buFont typeface="Arial" panose="020B0604020202020204" pitchFamily="34" charset="0"/>
              <a:buChar char="•"/>
            </a:pPr>
            <a:r>
              <a:rPr lang="en-US" b="0" baseline="0" dirty="0" smtClean="0"/>
              <a:t>They may be engaging in learning differently</a:t>
            </a:r>
          </a:p>
          <a:p>
            <a:pPr marL="628650" lvl="1" indent="-171450">
              <a:buFont typeface="Arial" panose="020B0604020202020204" pitchFamily="34" charset="0"/>
              <a:buChar char="•"/>
            </a:pPr>
            <a:r>
              <a:rPr lang="en-US" b="0" baseline="0" dirty="0" smtClean="0"/>
              <a:t>They may need a different environment to be as effective as possible to </a:t>
            </a:r>
            <a:r>
              <a:rPr lang="en-US" b="1" baseline="0" dirty="0" smtClean="0"/>
              <a:t>ATTEND</a:t>
            </a:r>
          </a:p>
          <a:p>
            <a:pPr marL="628650" lvl="1" indent="-171450">
              <a:buFont typeface="Arial" panose="020B0604020202020204" pitchFamily="34" charset="0"/>
              <a:buChar char="•"/>
            </a:pPr>
            <a:r>
              <a:rPr lang="en-US" b="0" baseline="0" dirty="0" smtClean="0"/>
              <a:t>They may need additional support in other ways than I do to </a:t>
            </a:r>
            <a:r>
              <a:rPr lang="en-US" b="1" baseline="0" dirty="0" smtClean="0"/>
              <a:t>TRANSLATE </a:t>
            </a:r>
            <a:r>
              <a:rPr lang="en-US" b="0" baseline="0" dirty="0" smtClean="0"/>
              <a:t>well</a:t>
            </a:r>
          </a:p>
          <a:p>
            <a:pPr marL="628650" lvl="1" indent="-171450">
              <a:buFont typeface="Arial" panose="020B0604020202020204" pitchFamily="34" charset="0"/>
              <a:buChar char="•"/>
            </a:pPr>
            <a:r>
              <a:rPr lang="en-US" b="0" baseline="0" dirty="0" smtClean="0"/>
              <a:t>I may need to adjust my approach to help them understand something more thoroughly to </a:t>
            </a:r>
            <a:r>
              <a:rPr lang="en-US" b="1" baseline="0" dirty="0" smtClean="0"/>
              <a:t>RELATE</a:t>
            </a:r>
          </a:p>
          <a:p>
            <a:pPr marL="628650" lvl="1" indent="-171450">
              <a:buFont typeface="Arial" panose="020B0604020202020204" pitchFamily="34" charset="0"/>
              <a:buChar char="•"/>
            </a:pPr>
            <a:r>
              <a:rPr lang="en-US" b="0" baseline="0" dirty="0" smtClean="0"/>
              <a:t>I may need to share more information or less information to help them </a:t>
            </a:r>
            <a:r>
              <a:rPr lang="en-US" b="1" baseline="0" dirty="0" smtClean="0"/>
              <a:t>UNDERSTAND</a:t>
            </a:r>
          </a:p>
          <a:p>
            <a:endParaRPr lang="en-US" baseline="0" dirty="0" smtClean="0"/>
          </a:p>
          <a:p>
            <a:endParaRPr lang="en-US" baseline="0" dirty="0" smtClean="0"/>
          </a:p>
          <a:p>
            <a:r>
              <a:rPr lang="en-US" dirty="0" smtClean="0"/>
              <a:t>Now,</a:t>
            </a:r>
            <a:r>
              <a:rPr lang="en-US" baseline="0" dirty="0" smtClean="0"/>
              <a:t> let’s look at how these 4 come together sequentially in the learning cycle.</a:t>
            </a:r>
            <a:endParaRPr lang="en-US" dirty="0" smtClean="0"/>
          </a:p>
        </p:txBody>
      </p:sp>
      <p:sp>
        <p:nvSpPr>
          <p:cNvPr id="4" name="Slide Number Placeholder 3"/>
          <p:cNvSpPr>
            <a:spLocks noGrp="1"/>
          </p:cNvSpPr>
          <p:nvPr>
            <p:ph type="sldNum" sz="quarter" idx="10"/>
          </p:nvPr>
        </p:nvSpPr>
        <p:spPr/>
        <p:txBody>
          <a:bodyPr/>
          <a:lstStyle/>
          <a:p>
            <a:fld id="{FA9A222A-7EE5-461B-AB51-4E1740066219}" type="slidenum">
              <a:rPr lang="en-US" smtClean="0"/>
              <a:t>5</a:t>
            </a:fld>
            <a:endParaRPr lang="en-US" dirty="0"/>
          </a:p>
        </p:txBody>
      </p:sp>
    </p:spTree>
    <p:extLst>
      <p:ext uri="{BB962C8B-B14F-4D97-AF65-F5344CB8AC3E}">
        <p14:creationId xmlns:p14="http://schemas.microsoft.com/office/powerpoint/2010/main" val="9508085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Overview of the Effective Learning</a:t>
            </a:r>
            <a:r>
              <a:rPr lang="en-US" u="sng" baseline="0" dirty="0" smtClean="0"/>
              <a:t> </a:t>
            </a:r>
            <a:r>
              <a:rPr lang="en-US" u="sng" dirty="0" smtClean="0"/>
              <a:t>Cycle</a:t>
            </a:r>
          </a:p>
          <a:p>
            <a:r>
              <a:rPr lang="en-US" dirty="0" smtClean="0"/>
              <a:t>Even</a:t>
            </a:r>
            <a:r>
              <a:rPr lang="en-US" baseline="0" dirty="0" smtClean="0"/>
              <a:t> though we all bring our own history, preferences, skills, and more to each new situation, we all go through the same process to evaluate information before we do something with it.  The process can be completed in our brain in seconds, but may take longer if something is confusing or complex.</a:t>
            </a:r>
          </a:p>
          <a:p>
            <a:endParaRPr lang="en-US" baseline="0" dirty="0" smtClean="0"/>
          </a:p>
          <a:p>
            <a:endParaRPr lang="en-US" dirty="0" smtClean="0"/>
          </a:p>
          <a:p>
            <a:endParaRPr lang="en-US" b="1" dirty="0"/>
          </a:p>
        </p:txBody>
      </p:sp>
      <p:sp>
        <p:nvSpPr>
          <p:cNvPr id="4" name="Slide Number Placeholder 3"/>
          <p:cNvSpPr>
            <a:spLocks noGrp="1"/>
          </p:cNvSpPr>
          <p:nvPr>
            <p:ph type="sldNum" sz="quarter" idx="10"/>
          </p:nvPr>
        </p:nvSpPr>
        <p:spPr/>
        <p:txBody>
          <a:bodyPr/>
          <a:lstStyle/>
          <a:p>
            <a:fld id="{FA9A222A-7EE5-461B-AB51-4E1740066219}" type="slidenum">
              <a:rPr lang="en-US" smtClean="0"/>
              <a:t>6</a:t>
            </a:fld>
            <a:endParaRPr lang="en-US" dirty="0"/>
          </a:p>
        </p:txBody>
      </p:sp>
    </p:spTree>
    <p:extLst>
      <p:ext uri="{BB962C8B-B14F-4D97-AF65-F5344CB8AC3E}">
        <p14:creationId xmlns:p14="http://schemas.microsoft.com/office/powerpoint/2010/main" val="1912961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Overview of the Effective Learning</a:t>
            </a:r>
            <a:r>
              <a:rPr lang="en-US" u="sng" baseline="0" dirty="0" smtClean="0"/>
              <a:t> </a:t>
            </a:r>
            <a:r>
              <a:rPr lang="en-US" u="sng" dirty="0" smtClean="0"/>
              <a:t>Cycle</a:t>
            </a:r>
          </a:p>
          <a:p>
            <a:r>
              <a:rPr lang="en-US" dirty="0" smtClean="0"/>
              <a:t>The next several slides will pull</a:t>
            </a:r>
            <a:r>
              <a:rPr lang="en-US" baseline="0" dirty="0" smtClean="0"/>
              <a:t> together the 4 steps we all use to process what we learn.</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This same information</a:t>
            </a:r>
            <a:r>
              <a:rPr lang="en-US" b="1" baseline="0" dirty="0" smtClean="0"/>
              <a:t> is also in your Learning Styles report so you will have the visual models of each slide to take with you. </a:t>
            </a:r>
            <a:endParaRPr lang="en-US" b="1" dirty="0" smtClean="0"/>
          </a:p>
          <a:p>
            <a:endParaRPr lang="en-US" baseline="0" dirty="0" smtClean="0"/>
          </a:p>
          <a:p>
            <a:endParaRPr lang="en-US" dirty="0" smtClean="0"/>
          </a:p>
          <a:p>
            <a:endParaRPr lang="en-US" b="1" dirty="0"/>
          </a:p>
        </p:txBody>
      </p:sp>
      <p:sp>
        <p:nvSpPr>
          <p:cNvPr id="4" name="Slide Number Placeholder 3"/>
          <p:cNvSpPr>
            <a:spLocks noGrp="1"/>
          </p:cNvSpPr>
          <p:nvPr>
            <p:ph type="sldNum" sz="quarter" idx="10"/>
          </p:nvPr>
        </p:nvSpPr>
        <p:spPr/>
        <p:txBody>
          <a:bodyPr/>
          <a:lstStyle/>
          <a:p>
            <a:fld id="{FA9A222A-7EE5-461B-AB51-4E1740066219}" type="slidenum">
              <a:rPr lang="en-US" smtClean="0"/>
              <a:t>7</a:t>
            </a:fld>
            <a:endParaRPr lang="en-US" dirty="0"/>
          </a:p>
        </p:txBody>
      </p:sp>
    </p:spTree>
    <p:extLst>
      <p:ext uri="{BB962C8B-B14F-4D97-AF65-F5344CB8AC3E}">
        <p14:creationId xmlns:p14="http://schemas.microsoft.com/office/powerpoint/2010/main" val="31019566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u="sng" dirty="0" smtClean="0"/>
              <a:t>Step 1: Attending</a:t>
            </a:r>
            <a:r>
              <a:rPr lang="en-US" u="sng" baseline="0" dirty="0" smtClean="0"/>
              <a:t> – Attention Focus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Attending is paying attention – filtering out the inhibitors (distraction removal) and give the learning our full attention (learning style and context). It encourages our motivation to learn.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Ask: Do some people seem Pay Attention better than others? How</a:t>
            </a:r>
            <a:r>
              <a:rPr lang="en-US" sz="1200" b="1" kern="1200" baseline="0" dirty="0" smtClean="0">
                <a:solidFill>
                  <a:schemeClr val="tx1"/>
                </a:solidFill>
                <a:effectLst/>
                <a:latin typeface="+mn-lt"/>
                <a:ea typeface="+mn-ea"/>
                <a:cs typeface="+mn-cs"/>
              </a:rPr>
              <a:t> do you know? Why does this happen?</a:t>
            </a:r>
            <a:r>
              <a:rPr lang="en-US" sz="1200" i="1" kern="1200" dirty="0" smtClean="0">
                <a:solidFill>
                  <a:schemeClr val="tx1"/>
                </a:solidFill>
                <a:effectLst/>
                <a:latin typeface="+mn-lt"/>
                <a:ea typeface="+mn-ea"/>
                <a:cs typeface="+mn-cs"/>
              </a:rPr>
              <a:t> Discussion as a group</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Attending allows us to recognize the message, the context (what’s going on around us at the time we are learning), and our commitment to learning.</a:t>
            </a:r>
          </a:p>
          <a:p>
            <a:r>
              <a:rPr lang="en-US" baseline="0" dirty="0" smtClean="0"/>
              <a:t>This primarily right-brained activity examines the context within which the information we will receive will be valued and evaluated (what’s in it for me?).</a:t>
            </a:r>
          </a:p>
          <a:p>
            <a:endParaRPr lang="en-US" baseline="0" dirty="0" smtClean="0"/>
          </a:p>
          <a:p>
            <a:r>
              <a:rPr lang="en-US" baseline="0" dirty="0" smtClean="0"/>
              <a:t>Remember: Attending is measured in two sub-scales: </a:t>
            </a:r>
            <a:r>
              <a:rPr lang="en-US" b="1" baseline="0" dirty="0" smtClean="0"/>
              <a:t>Telescopic and Wide-Angled. </a:t>
            </a:r>
            <a:r>
              <a:rPr lang="en-US" baseline="0" dirty="0" smtClean="0"/>
              <a:t> </a:t>
            </a:r>
            <a:r>
              <a:rPr lang="en-US" sz="1200" i="1" kern="1200" dirty="0" smtClean="0">
                <a:solidFill>
                  <a:schemeClr val="tx1"/>
                </a:solidFill>
                <a:effectLst/>
                <a:latin typeface="+mn-lt"/>
                <a:ea typeface="+mn-ea"/>
                <a:cs typeface="+mn-cs"/>
              </a:rPr>
              <a:t>NOTE: This is generally not changeable – you are hard wired to be either telescopic or wide-angled.</a:t>
            </a:r>
          </a:p>
          <a:p>
            <a:r>
              <a:rPr lang="en-US" b="1" baseline="0" dirty="0" smtClean="0"/>
              <a:t>Telescopic: </a:t>
            </a:r>
            <a:r>
              <a:rPr lang="en-US" b="0" baseline="0" dirty="0" smtClean="0"/>
              <a:t> focus on the core message without distraction by ambient interference</a:t>
            </a:r>
          </a:p>
          <a:p>
            <a:r>
              <a:rPr lang="en-US" b="1" baseline="0" dirty="0" smtClean="0"/>
              <a:t>Wide-Angled: </a:t>
            </a:r>
            <a:r>
              <a:rPr lang="en-US" b="0" baseline="0" dirty="0" smtClean="0"/>
              <a:t>notice the whole learning environment and can let side issues or distractions interfere with the core message</a:t>
            </a:r>
            <a:endParaRPr lang="en-US" b="1" baseline="0" dirty="0" smtClean="0"/>
          </a:p>
          <a:p>
            <a:endParaRPr lang="en-US" sz="1200" i="1" kern="1200" dirty="0" smtClean="0">
              <a:solidFill>
                <a:schemeClr val="tx1"/>
              </a:solidFill>
              <a:effectLst/>
              <a:latin typeface="+mn-lt"/>
              <a:ea typeface="+mn-ea"/>
              <a:cs typeface="+mn-cs"/>
            </a:endParaRPr>
          </a:p>
          <a:p>
            <a:endParaRPr lang="en-US" sz="1200" i="1" kern="1200" baseline="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Ask: If you know that you are telescopic, or someone you are working with is, how could this help when learning something new. </a:t>
            </a:r>
            <a:r>
              <a:rPr lang="en-US" sz="1200" i="1" kern="1200" dirty="0" smtClean="0">
                <a:solidFill>
                  <a:schemeClr val="tx1"/>
                </a:solidFill>
                <a:effectLst/>
                <a:latin typeface="+mn-lt"/>
                <a:ea typeface="+mn-ea"/>
                <a:cs typeface="+mn-cs"/>
              </a:rPr>
              <a:t>Discussion as a group</a:t>
            </a:r>
            <a:endParaRPr lang="en-US" b="1" baseline="0" dirty="0" smtClean="0"/>
          </a:p>
          <a:p>
            <a:r>
              <a:rPr lang="en-US" b="1" i="1" baseline="0" dirty="0" smtClean="0"/>
              <a:t>ASK: What are some things for you that make it hard to give your full attention to learning? What can you do about them? </a:t>
            </a:r>
            <a:r>
              <a:rPr lang="en-US" b="0" i="1" baseline="0" dirty="0" smtClean="0"/>
              <a:t>Individual reflection</a:t>
            </a:r>
            <a:endParaRPr lang="en-US" b="1" i="1" dirty="0"/>
          </a:p>
        </p:txBody>
      </p:sp>
      <p:sp>
        <p:nvSpPr>
          <p:cNvPr id="4" name="Slide Number Placeholder 3"/>
          <p:cNvSpPr>
            <a:spLocks noGrp="1"/>
          </p:cNvSpPr>
          <p:nvPr>
            <p:ph type="sldNum" sz="quarter" idx="10"/>
          </p:nvPr>
        </p:nvSpPr>
        <p:spPr/>
        <p:txBody>
          <a:bodyPr/>
          <a:lstStyle/>
          <a:p>
            <a:fld id="{FA9A222A-7EE5-461B-AB51-4E1740066219}" type="slidenum">
              <a:rPr lang="en-US" smtClean="0"/>
              <a:t>8</a:t>
            </a:fld>
            <a:endParaRPr lang="en-US" dirty="0"/>
          </a:p>
        </p:txBody>
      </p:sp>
    </p:spTree>
    <p:extLst>
      <p:ext uri="{BB962C8B-B14F-4D97-AF65-F5344CB8AC3E}">
        <p14:creationId xmlns:p14="http://schemas.microsoft.com/office/powerpoint/2010/main" val="20559626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Motivation is an essential pre-condition to learning. </a:t>
            </a:r>
            <a:r>
              <a:rPr lang="en-GB" altLang="en-US" dirty="0" smtClean="0">
                <a:latin typeface="Arial" panose="020B0604020202020204" pitchFamily="34" charset="0"/>
              </a:rPr>
              <a:t>No one learns anything by being disinterested or passive.  The learner has to be motivated to learn. </a:t>
            </a:r>
            <a:endParaRPr lang="en-GB" altLang="en-US" baseline="0" dirty="0" smtClean="0">
              <a:latin typeface="Arial" panose="020B0604020202020204" pitchFamily="34" charset="0"/>
            </a:endParaRPr>
          </a:p>
          <a:p>
            <a:endParaRPr lang="en-GB" b="1" i="1" dirty="0" smtClean="0">
              <a:latin typeface="Arial" panose="020B0604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Ask: How can we tell if others are motivated?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How can</a:t>
            </a:r>
            <a:r>
              <a:rPr lang="en-US" sz="1200" b="1" kern="1200" baseline="0" dirty="0" smtClean="0">
                <a:solidFill>
                  <a:schemeClr val="tx1"/>
                </a:solidFill>
                <a:effectLst/>
                <a:latin typeface="+mn-lt"/>
                <a:ea typeface="+mn-ea"/>
                <a:cs typeface="+mn-cs"/>
              </a:rPr>
              <a:t> we help others to be motivated? </a:t>
            </a:r>
            <a:r>
              <a:rPr lang="en-US" sz="1200" i="1" kern="1200" dirty="0" smtClean="0">
                <a:solidFill>
                  <a:schemeClr val="tx1"/>
                </a:solidFill>
                <a:effectLst/>
                <a:latin typeface="+mn-lt"/>
                <a:ea typeface="+mn-ea"/>
                <a:cs typeface="+mn-cs"/>
              </a:rPr>
              <a:t>Group Discussion</a:t>
            </a:r>
            <a:br>
              <a:rPr lang="en-US" sz="1200" i="1" kern="1200" dirty="0" smtClean="0">
                <a:solidFill>
                  <a:schemeClr val="tx1"/>
                </a:solidFill>
                <a:effectLst/>
                <a:latin typeface="+mn-lt"/>
                <a:ea typeface="+mn-ea"/>
                <a:cs typeface="+mn-cs"/>
              </a:rPr>
            </a:br>
            <a:r>
              <a:rPr lang="en-GB" altLang="en-US" dirty="0" smtClean="0">
                <a:latin typeface="Arial" panose="020B0604020202020204" pitchFamily="34" charset="0"/>
              </a:rPr>
              <a:t>Typical responses:</a:t>
            </a:r>
            <a:r>
              <a:rPr lang="en-GB" altLang="en-US" baseline="0" dirty="0" smtClean="0">
                <a:latin typeface="Arial" panose="020B0604020202020204" pitchFamily="34" charset="0"/>
              </a:rPr>
              <a:t> </a:t>
            </a:r>
            <a:r>
              <a:rPr lang="en-GB" altLang="en-US" dirty="0" smtClean="0">
                <a:latin typeface="Arial" panose="020B0604020202020204" pitchFamily="34" charset="0"/>
              </a:rPr>
              <a:t>ask them what they hope to learn, what is exciting about the topic for them, what they think they will get out of it, etc. Stir the curiosity of the learner somehow, perhaps by helping see how they can benefit from the learning.</a:t>
            </a:r>
          </a:p>
          <a:p>
            <a:endParaRPr lang="en-US" sz="1200" i="1" kern="1200" dirty="0" smtClean="0">
              <a:solidFill>
                <a:schemeClr val="tx1"/>
              </a:solidFill>
              <a:effectLst/>
              <a:latin typeface="+mn-lt"/>
              <a:ea typeface="+mn-ea"/>
              <a:cs typeface="+mn-cs"/>
            </a:endParaRPr>
          </a:p>
          <a:p>
            <a:r>
              <a:rPr lang="en-GB" altLang="en-US" dirty="0" smtClean="0">
                <a:latin typeface="Arial" panose="020B0604020202020204" pitchFamily="34" charset="0"/>
              </a:rPr>
              <a:t>Activity:</a:t>
            </a:r>
          </a:p>
          <a:p>
            <a:r>
              <a:rPr lang="en-GB" altLang="en-US" dirty="0" smtClean="0">
                <a:latin typeface="Arial" panose="020B0604020202020204" pitchFamily="34" charset="0"/>
              </a:rPr>
              <a:t>Think of something you know you REALLY SHOULD pursue learning about. For example, learning a new computer program, learning how to manage your time better through a time management course, learning about a medical treatment that you or a family member might need in the future, researching colleges or schools for your children, etc.  Then consider : your interest, ability to persist with the learning, and your support needs.  Talk through these three with respect to your learning goal with your partner.  You can help each other with this process. </a:t>
            </a:r>
          </a:p>
          <a:p>
            <a:endParaRPr lang="en-GB" b="1" i="1" dirty="0" smtClean="0">
              <a:latin typeface="Arial" panose="020B0604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NOTE: </a:t>
            </a:r>
            <a:r>
              <a:rPr lang="en-US" sz="1200" b="0" kern="1200" dirty="0" smtClean="0">
                <a:solidFill>
                  <a:schemeClr val="tx1"/>
                </a:solidFill>
                <a:effectLst/>
                <a:latin typeface="+mn-lt"/>
                <a:ea typeface="+mn-ea"/>
                <a:cs typeface="+mn-cs"/>
              </a:rPr>
              <a:t>M</a:t>
            </a:r>
            <a:r>
              <a:rPr lang="en-US" sz="1200" kern="1200" dirty="0" smtClean="0">
                <a:solidFill>
                  <a:schemeClr val="tx1"/>
                </a:solidFill>
                <a:effectLst/>
                <a:latin typeface="+mn-lt"/>
                <a:ea typeface="+mn-ea"/>
                <a:cs typeface="+mn-cs"/>
              </a:rPr>
              <a:t>otivation needs to be upheld in all three, not just one. If you are not interested, if you have no ability</a:t>
            </a:r>
            <a:r>
              <a:rPr lang="en-US" sz="1200" kern="1200" baseline="0" dirty="0" smtClean="0">
                <a:solidFill>
                  <a:schemeClr val="tx1"/>
                </a:solidFill>
                <a:effectLst/>
                <a:latin typeface="+mn-lt"/>
                <a:ea typeface="+mn-ea"/>
                <a:cs typeface="+mn-cs"/>
              </a:rPr>
              <a:t> to persist with the learning, or if your support needs aren’t met, motivation and learning will be a challenge.</a:t>
            </a:r>
            <a:endParaRPr lang="en-US" sz="1200" kern="1200" dirty="0" smtClean="0">
              <a:solidFill>
                <a:schemeClr val="tx1"/>
              </a:solidFill>
              <a:effectLst/>
              <a:latin typeface="+mn-lt"/>
              <a:ea typeface="+mn-ea"/>
              <a:cs typeface="+mn-cs"/>
            </a:endParaRPr>
          </a:p>
          <a:p>
            <a:endParaRPr lang="en-US" b="1" i="1" dirty="0"/>
          </a:p>
        </p:txBody>
      </p:sp>
      <p:sp>
        <p:nvSpPr>
          <p:cNvPr id="4" name="Slide Number Placeholder 3"/>
          <p:cNvSpPr>
            <a:spLocks noGrp="1"/>
          </p:cNvSpPr>
          <p:nvPr>
            <p:ph type="sldNum" sz="quarter" idx="10"/>
          </p:nvPr>
        </p:nvSpPr>
        <p:spPr/>
        <p:txBody>
          <a:bodyPr/>
          <a:lstStyle/>
          <a:p>
            <a:fld id="{FA9A222A-7EE5-461B-AB51-4E1740066219}" type="slidenum">
              <a:rPr lang="en-US" smtClean="0"/>
              <a:t>9</a:t>
            </a:fld>
            <a:endParaRPr lang="en-US" dirty="0"/>
          </a:p>
        </p:txBody>
      </p:sp>
    </p:spTree>
    <p:extLst>
      <p:ext uri="{BB962C8B-B14F-4D97-AF65-F5344CB8AC3E}">
        <p14:creationId xmlns:p14="http://schemas.microsoft.com/office/powerpoint/2010/main" val="3374260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2DED286-BA65-4208-B535-1F1458390F3E}" type="datetime1">
              <a:rPr lang="en-US" smtClean="0"/>
              <a:t>8/12/2016</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562425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86EBACB-C37A-4C31-823C-D17ABEFE40B3}" type="datetime1">
              <a:rPr lang="en-US" smtClean="0"/>
              <a:t>8/12/2016</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921254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25D550-C929-4905-841B-AB26D94EF114}" type="datetime1">
              <a:rPr lang="en-US" smtClean="0"/>
              <a:t>8/12/2016</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3495425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33C1EF-E1A6-46B7-87EA-DFDCA8631C95}" type="datetime1">
              <a:rPr lang="en-US" smtClean="0"/>
              <a:t>8/12/2016</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1342818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B20A373-CD05-4370-B778-4C83B63112B1}" type="datetime1">
              <a:rPr lang="en-US" smtClean="0"/>
              <a:t>8/12/2016</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804619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2B9C23D-B0CB-4A01-AAB6-266F5BCC508C}" type="datetime1">
              <a:rPr lang="en-US" smtClean="0"/>
              <a:t>8/12/2016</a:t>
            </a:fld>
            <a:endParaRPr lang="en-US" dirty="0"/>
          </a:p>
        </p:txBody>
      </p:sp>
      <p:sp>
        <p:nvSpPr>
          <p:cNvPr id="6" name="Footer Placeholder 5"/>
          <p:cNvSpPr>
            <a:spLocks noGrp="1"/>
          </p:cNvSpPr>
          <p:nvPr>
            <p:ph type="ftr" sz="quarter" idx="11"/>
          </p:nvPr>
        </p:nvSpPr>
        <p:spPr/>
        <p:txBody>
          <a:bodyPr/>
          <a:lstStyle/>
          <a:p>
            <a:r>
              <a:rPr lang="en-US" dirty="0" smtClean="0"/>
              <a:t>©2016 Assessments 24X7</a:t>
            </a:r>
            <a:endParaRPr lang="en-US" dirty="0"/>
          </a:p>
        </p:txBody>
      </p:sp>
      <p:sp>
        <p:nvSpPr>
          <p:cNvPr id="7" name="Slide Number Placeholder 6"/>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811776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8F86A2C-AC5E-4279-B58C-D8416C406737}" type="datetime1">
              <a:rPr lang="en-US" smtClean="0"/>
              <a:t>8/12/2016</a:t>
            </a:fld>
            <a:endParaRPr lang="en-US" dirty="0"/>
          </a:p>
        </p:txBody>
      </p:sp>
      <p:sp>
        <p:nvSpPr>
          <p:cNvPr id="8" name="Footer Placeholder 7"/>
          <p:cNvSpPr>
            <a:spLocks noGrp="1"/>
          </p:cNvSpPr>
          <p:nvPr>
            <p:ph type="ftr" sz="quarter" idx="11"/>
          </p:nvPr>
        </p:nvSpPr>
        <p:spPr/>
        <p:txBody>
          <a:bodyPr/>
          <a:lstStyle/>
          <a:p>
            <a:r>
              <a:rPr lang="en-US" dirty="0" smtClean="0"/>
              <a:t>©2016 Assessments 24X7</a:t>
            </a:r>
            <a:endParaRPr lang="en-US" dirty="0"/>
          </a:p>
        </p:txBody>
      </p:sp>
      <p:sp>
        <p:nvSpPr>
          <p:cNvPr id="9" name="Slide Number Placeholder 8"/>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1295503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924FFAA-C761-4291-8137-9A1DCC352337}" type="datetime1">
              <a:rPr lang="en-US" smtClean="0"/>
              <a:t>8/12/2016</a:t>
            </a:fld>
            <a:endParaRPr lang="en-US" dirty="0"/>
          </a:p>
        </p:txBody>
      </p:sp>
      <p:sp>
        <p:nvSpPr>
          <p:cNvPr id="4" name="Footer Placeholder 3"/>
          <p:cNvSpPr>
            <a:spLocks noGrp="1"/>
          </p:cNvSpPr>
          <p:nvPr>
            <p:ph type="ftr" sz="quarter" idx="11"/>
          </p:nvPr>
        </p:nvSpPr>
        <p:spPr/>
        <p:txBody>
          <a:bodyPr/>
          <a:lstStyle/>
          <a:p>
            <a:r>
              <a:rPr lang="en-US" dirty="0" smtClean="0"/>
              <a:t>©2016 Assessments 24X7</a:t>
            </a:r>
            <a:endParaRPr lang="en-US" dirty="0"/>
          </a:p>
        </p:txBody>
      </p:sp>
      <p:sp>
        <p:nvSpPr>
          <p:cNvPr id="5" name="Slide Number Placeholder 4"/>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4179342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1017BA-2B6F-4356-BA1E-1030289959B5}" type="datetime1">
              <a:rPr lang="en-US" smtClean="0"/>
              <a:t>8/12/2016</a:t>
            </a:fld>
            <a:endParaRPr lang="en-US" dirty="0"/>
          </a:p>
        </p:txBody>
      </p:sp>
      <p:sp>
        <p:nvSpPr>
          <p:cNvPr id="3" name="Footer Placeholder 2"/>
          <p:cNvSpPr>
            <a:spLocks noGrp="1"/>
          </p:cNvSpPr>
          <p:nvPr>
            <p:ph type="ftr" sz="quarter" idx="11"/>
          </p:nvPr>
        </p:nvSpPr>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806459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DE821E0-D61A-4584-95FC-5EEEAD2BF0E3}" type="datetime1">
              <a:rPr lang="en-US" smtClean="0"/>
              <a:t>8/12/2016</a:t>
            </a:fld>
            <a:endParaRPr lang="en-US" dirty="0"/>
          </a:p>
        </p:txBody>
      </p:sp>
      <p:sp>
        <p:nvSpPr>
          <p:cNvPr id="6" name="Footer Placeholder 5"/>
          <p:cNvSpPr>
            <a:spLocks noGrp="1"/>
          </p:cNvSpPr>
          <p:nvPr>
            <p:ph type="ftr" sz="quarter" idx="11"/>
          </p:nvPr>
        </p:nvSpPr>
        <p:spPr/>
        <p:txBody>
          <a:bodyPr/>
          <a:lstStyle/>
          <a:p>
            <a:r>
              <a:rPr lang="en-US" dirty="0" smtClean="0"/>
              <a:t>©2016 Assessments 24X7</a:t>
            </a:r>
            <a:endParaRPr lang="en-US" dirty="0"/>
          </a:p>
        </p:txBody>
      </p:sp>
      <p:sp>
        <p:nvSpPr>
          <p:cNvPr id="7" name="Slide Number Placeholder 6"/>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3646670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CA3CC52-05E0-4588-AED3-AE6C38827EE3}" type="datetime1">
              <a:rPr lang="en-US" smtClean="0"/>
              <a:t>8/12/2016</a:t>
            </a:fld>
            <a:endParaRPr lang="en-US" dirty="0"/>
          </a:p>
        </p:txBody>
      </p:sp>
      <p:sp>
        <p:nvSpPr>
          <p:cNvPr id="6" name="Footer Placeholder 5"/>
          <p:cNvSpPr>
            <a:spLocks noGrp="1"/>
          </p:cNvSpPr>
          <p:nvPr>
            <p:ph type="ftr" sz="quarter" idx="11"/>
          </p:nvPr>
        </p:nvSpPr>
        <p:spPr/>
        <p:txBody>
          <a:bodyPr/>
          <a:lstStyle/>
          <a:p>
            <a:r>
              <a:rPr lang="en-US" dirty="0" smtClean="0"/>
              <a:t>©2016 Assessments 24X7</a:t>
            </a:r>
            <a:endParaRPr lang="en-US" dirty="0"/>
          </a:p>
        </p:txBody>
      </p:sp>
      <p:sp>
        <p:nvSpPr>
          <p:cNvPr id="7" name="Slide Number Placeholder 6"/>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3332545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35D58C-1CF9-4FB5-8A78-B17E500473D6}" type="datetime1">
              <a:rPr lang="en-US" smtClean="0"/>
              <a:t>8/12/2016</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©2016 Assessments 24X7</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D9512D-810D-489D-B4F3-0792CA04F52C}" type="slidenum">
              <a:rPr lang="en-US" smtClean="0"/>
              <a:t>‹#›</a:t>
            </a:fld>
            <a:endParaRPr lang="en-US" dirty="0"/>
          </a:p>
        </p:txBody>
      </p:sp>
    </p:spTree>
    <p:extLst>
      <p:ext uri="{BB962C8B-B14F-4D97-AF65-F5344CB8AC3E}">
        <p14:creationId xmlns:p14="http://schemas.microsoft.com/office/powerpoint/2010/main" val="2445069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6969" y="1724819"/>
            <a:ext cx="9144000" cy="2387600"/>
          </a:xfrm>
        </p:spPr>
        <p:txBody>
          <a:bodyPr/>
          <a:lstStyle/>
          <a:p>
            <a:pPr algn="l"/>
            <a:r>
              <a:rPr lang="en-US" dirty="0" smtClean="0"/>
              <a:t>Learning Styles</a:t>
            </a:r>
            <a:endParaRPr lang="en-US" dirty="0"/>
          </a:p>
        </p:txBody>
      </p:sp>
      <p:pic>
        <p:nvPicPr>
          <p:cNvPr id="5" name="Picture 4"/>
          <p:cNvPicPr/>
          <p:nvPr/>
        </p:nvPicPr>
        <p:blipFill rotWithShape="1">
          <a:blip r:embed="rId3"/>
          <a:srcRect l="11378" t="12097" r="71795" b="47833"/>
          <a:stretch/>
        </p:blipFill>
        <p:spPr bwMode="auto">
          <a:xfrm>
            <a:off x="6512994" y="43974"/>
            <a:ext cx="5695950" cy="2874645"/>
          </a:xfrm>
          <a:prstGeom prst="rect">
            <a:avLst/>
          </a:prstGeom>
          <a:ln>
            <a:noFill/>
          </a:ln>
          <a:extLst>
            <a:ext uri="{53640926-AAD7-44D8-BBD7-CCE9431645EC}">
              <a14:shadowObscured xmlns:a14="http://schemas.microsoft.com/office/drawing/2010/main"/>
            </a:ext>
          </a:extLst>
        </p:spPr>
      </p:pic>
      <p:sp>
        <p:nvSpPr>
          <p:cNvPr id="7" name="Footer Placeholder 6"/>
          <p:cNvSpPr>
            <a:spLocks noGrp="1"/>
          </p:cNvSpPr>
          <p:nvPr>
            <p:ph type="ftr" sz="quarter" idx="11"/>
          </p:nvPr>
        </p:nvSpPr>
        <p:spPr>
          <a:xfrm>
            <a:off x="-1094509" y="6564597"/>
            <a:ext cx="4114800" cy="365125"/>
          </a:xfrm>
        </p:spPr>
        <p:txBody>
          <a:bodyPr/>
          <a:lstStyle/>
          <a:p>
            <a:r>
              <a:rPr lang="en-US" dirty="0" smtClean="0"/>
              <a:t>©2016 Assessments 24X7</a:t>
            </a:r>
            <a:endParaRPr lang="en-US" dirty="0"/>
          </a:p>
        </p:txBody>
      </p:sp>
    </p:spTree>
    <p:extLst>
      <p:ext uri="{BB962C8B-B14F-4D97-AF65-F5344CB8AC3E}">
        <p14:creationId xmlns:p14="http://schemas.microsoft.com/office/powerpoint/2010/main" val="23405204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801" y="92738"/>
            <a:ext cx="10515600" cy="1325563"/>
          </a:xfrm>
        </p:spPr>
        <p:txBody>
          <a:bodyPr/>
          <a:lstStyle/>
          <a:p>
            <a:r>
              <a:rPr lang="en-US" dirty="0" smtClean="0"/>
              <a:t>The Effective Learning Cycle</a:t>
            </a:r>
            <a:endParaRPr lang="en-US" dirty="0"/>
          </a:p>
        </p:txBody>
      </p:sp>
      <p:sp>
        <p:nvSpPr>
          <p:cNvPr id="5" name="Rectangle 4"/>
          <p:cNvSpPr/>
          <p:nvPr/>
        </p:nvSpPr>
        <p:spPr>
          <a:xfrm>
            <a:off x="6891866" y="136393"/>
            <a:ext cx="5300134" cy="1315773"/>
          </a:xfrm>
          <a:prstGeom prst="rect">
            <a:avLst/>
          </a:prstGeom>
          <a:blipFill dpi="0" rotWithShape="1">
            <a:blip r:embed="rId3">
              <a:alphaModFix amt="25000"/>
              <a:extLst>
                <a:ext uri="{28A0092B-C50C-407E-A947-70E740481C1C}">
                  <a14:useLocalDpi xmlns:a14="http://schemas.microsoft.com/office/drawing/2010/main" val="0"/>
                </a:ext>
              </a:extLst>
            </a:blip>
            <a:srcRect/>
            <a:stretch>
              <a:fillRect l="-7347" t="-98190" r="-11309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p:nvPr/>
        </p:nvPicPr>
        <p:blipFill rotWithShape="1">
          <a:blip r:embed="rId4"/>
          <a:srcRect l="11218" t="30998" r="71343" b="20841"/>
          <a:stretch/>
        </p:blipFill>
        <p:spPr bwMode="auto">
          <a:xfrm>
            <a:off x="0" y="1461957"/>
            <a:ext cx="8379229" cy="4894394"/>
          </a:xfrm>
          <a:prstGeom prst="rect">
            <a:avLst/>
          </a:prstGeom>
          <a:ln>
            <a:noFill/>
          </a:ln>
          <a:extLst>
            <a:ext uri="{53640926-AAD7-44D8-BBD7-CCE9431645EC}">
              <a14:shadowObscured xmlns:a14="http://schemas.microsoft.com/office/drawing/2010/main"/>
            </a:ext>
          </a:extLst>
        </p:spPr>
      </p:pic>
      <p:sp>
        <p:nvSpPr>
          <p:cNvPr id="3" name="Footer Placeholder 2"/>
          <p:cNvSpPr>
            <a:spLocks noGrp="1"/>
          </p:cNvSpPr>
          <p:nvPr>
            <p:ph type="ftr" sz="quarter" idx="11"/>
          </p:nvPr>
        </p:nvSpPr>
        <p:spPr>
          <a:xfrm>
            <a:off x="-1100131" y="6549880"/>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10</a:t>
            </a:fld>
            <a:endParaRPr lang="en-US" dirty="0"/>
          </a:p>
        </p:txBody>
      </p:sp>
      <p:sp>
        <p:nvSpPr>
          <p:cNvPr id="7" name="TextBox 6"/>
          <p:cNvSpPr txBox="1"/>
          <p:nvPr/>
        </p:nvSpPr>
        <p:spPr>
          <a:xfrm>
            <a:off x="8610600" y="1931400"/>
            <a:ext cx="3243348" cy="3877985"/>
          </a:xfrm>
          <a:prstGeom prst="rect">
            <a:avLst/>
          </a:prstGeom>
          <a:noFill/>
        </p:spPr>
        <p:txBody>
          <a:bodyPr wrap="square" rtlCol="0">
            <a:spAutoFit/>
          </a:bodyPr>
          <a:lstStyle/>
          <a:p>
            <a:endParaRPr lang="en-US" sz="2800" dirty="0" smtClean="0"/>
          </a:p>
          <a:p>
            <a:pPr algn="ctr"/>
            <a:r>
              <a:rPr lang="en-US" sz="4000" b="1" i="1" dirty="0" smtClean="0">
                <a:solidFill>
                  <a:srgbClr val="18A9B8"/>
                </a:solidFill>
              </a:rPr>
              <a:t>Dependent</a:t>
            </a:r>
            <a:br>
              <a:rPr lang="en-US" sz="4000" b="1" i="1" dirty="0" smtClean="0">
                <a:solidFill>
                  <a:srgbClr val="18A9B8"/>
                </a:solidFill>
              </a:rPr>
            </a:br>
            <a:endParaRPr lang="en-US" sz="4000" b="1" i="1" dirty="0" smtClean="0">
              <a:solidFill>
                <a:srgbClr val="18A9B8"/>
              </a:solidFill>
            </a:endParaRPr>
          </a:p>
          <a:p>
            <a:pPr algn="ctr"/>
            <a:r>
              <a:rPr lang="en-US" sz="4000" b="1" i="1" dirty="0" smtClean="0">
                <a:solidFill>
                  <a:srgbClr val="18A9B8"/>
                </a:solidFill>
              </a:rPr>
              <a:t>Collaborative</a:t>
            </a:r>
            <a:br>
              <a:rPr lang="en-US" sz="4000" b="1" i="1" dirty="0" smtClean="0">
                <a:solidFill>
                  <a:srgbClr val="18A9B8"/>
                </a:solidFill>
              </a:rPr>
            </a:br>
            <a:endParaRPr lang="en-US" sz="4000" b="1" i="1" dirty="0" smtClean="0">
              <a:solidFill>
                <a:srgbClr val="18A9B8"/>
              </a:solidFill>
            </a:endParaRPr>
          </a:p>
          <a:p>
            <a:pPr algn="ctr"/>
            <a:r>
              <a:rPr lang="en-US" sz="4000" b="1" i="1" dirty="0" smtClean="0">
                <a:solidFill>
                  <a:srgbClr val="18A9B8"/>
                </a:solidFill>
              </a:rPr>
              <a:t>Autonomous</a:t>
            </a:r>
            <a:endParaRPr lang="en-US" sz="4000" b="1" i="1" dirty="0">
              <a:solidFill>
                <a:srgbClr val="18A9B8"/>
              </a:solidFill>
            </a:endParaRPr>
          </a:p>
          <a:p>
            <a:endParaRPr lang="en-US" dirty="0"/>
          </a:p>
        </p:txBody>
      </p:sp>
    </p:spTree>
    <p:extLst>
      <p:ext uri="{BB962C8B-B14F-4D97-AF65-F5344CB8AC3E}">
        <p14:creationId xmlns:p14="http://schemas.microsoft.com/office/powerpoint/2010/main" val="2509025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5735" y="25736"/>
            <a:ext cx="10862733" cy="1325563"/>
          </a:xfrm>
        </p:spPr>
        <p:txBody>
          <a:bodyPr/>
          <a:lstStyle/>
          <a:p>
            <a:r>
              <a:rPr lang="en-US" dirty="0" smtClean="0"/>
              <a:t>Translating</a:t>
            </a:r>
            <a:endParaRPr lang="en-US" dirty="0"/>
          </a:p>
        </p:txBody>
      </p:sp>
      <p:sp>
        <p:nvSpPr>
          <p:cNvPr id="3" name="Footer Placeholder 2"/>
          <p:cNvSpPr>
            <a:spLocks noGrp="1"/>
          </p:cNvSpPr>
          <p:nvPr>
            <p:ph type="ftr" sz="quarter" idx="11"/>
          </p:nvPr>
        </p:nvSpPr>
        <p:spPr>
          <a:xfrm>
            <a:off x="-1155700" y="6554494"/>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a:xfrm>
            <a:off x="8695268" y="6371931"/>
            <a:ext cx="2743200" cy="365125"/>
          </a:xfrm>
        </p:spPr>
        <p:txBody>
          <a:bodyPr/>
          <a:lstStyle/>
          <a:p>
            <a:fld id="{35D9512D-810D-489D-B4F3-0792CA04F52C}" type="slidenum">
              <a:rPr lang="en-US" smtClean="0"/>
              <a:t>11</a:t>
            </a:fld>
            <a:endParaRPr lang="en-US" dirty="0"/>
          </a:p>
        </p:txBody>
      </p:sp>
      <p:sp>
        <p:nvSpPr>
          <p:cNvPr id="8" name="TextBox 7"/>
          <p:cNvSpPr txBox="1"/>
          <p:nvPr/>
        </p:nvSpPr>
        <p:spPr>
          <a:xfrm>
            <a:off x="575735" y="1608289"/>
            <a:ext cx="11039301" cy="5262979"/>
          </a:xfrm>
          <a:prstGeom prst="rect">
            <a:avLst/>
          </a:prstGeom>
          <a:noFill/>
        </p:spPr>
        <p:txBody>
          <a:bodyPr wrap="square" rtlCol="0">
            <a:spAutoFit/>
          </a:bodyPr>
          <a:lstStyle/>
          <a:p>
            <a:pPr marL="342900" indent="-342900">
              <a:buFont typeface="Arial" panose="020B0604020202020204" pitchFamily="34" charset="0"/>
              <a:buChar char="•"/>
            </a:pPr>
            <a:r>
              <a:rPr lang="en-US" altLang="en-US" sz="2200" dirty="0">
                <a:latin typeface="Arial" panose="020B0604020202020204" pitchFamily="34" charset="0"/>
              </a:rPr>
              <a:t>Use the learning situation you discussed earlier with your partner </a:t>
            </a:r>
            <a:r>
              <a:rPr lang="en-US" altLang="en-US" sz="2200" dirty="0" smtClean="0">
                <a:latin typeface="Arial" panose="020B0604020202020204" pitchFamily="34" charset="0"/>
              </a:rPr>
              <a:t>and consider </a:t>
            </a:r>
            <a:r>
              <a:rPr lang="en-US" altLang="en-US" sz="2200" dirty="0">
                <a:latin typeface="Arial" panose="020B0604020202020204" pitchFamily="34" charset="0"/>
              </a:rPr>
              <a:t>which of the three translating modes would work the best for you in trying to master this new material. </a:t>
            </a:r>
            <a:r>
              <a:rPr lang="en-GB" altLang="en-US" sz="2200" dirty="0">
                <a:latin typeface="Arial" panose="020B0604020202020204" pitchFamily="34" charset="0"/>
              </a:rPr>
              <a:t/>
            </a:r>
            <a:br>
              <a:rPr lang="en-GB" altLang="en-US" sz="2200" dirty="0">
                <a:latin typeface="Arial" panose="020B0604020202020204" pitchFamily="34" charset="0"/>
              </a:rPr>
            </a:br>
            <a:endParaRPr lang="en-GB" altLang="en-US" sz="2200" dirty="0" smtClean="0">
              <a:latin typeface="Arial" panose="020B0604020202020204" pitchFamily="34" charset="0"/>
            </a:endParaRPr>
          </a:p>
          <a:p>
            <a:pPr marL="800100" lvl="1" indent="-342900">
              <a:buFont typeface="Arial" panose="020B0604020202020204" pitchFamily="34" charset="0"/>
              <a:buChar char="•"/>
            </a:pPr>
            <a:r>
              <a:rPr lang="en-US" altLang="en-US" sz="2200" dirty="0" smtClean="0">
                <a:latin typeface="Arial" panose="020B0604020202020204" pitchFamily="34" charset="0"/>
              </a:rPr>
              <a:t>Is </a:t>
            </a:r>
            <a:r>
              <a:rPr lang="en-US" altLang="en-US" sz="2200" dirty="0">
                <a:latin typeface="Arial" panose="020B0604020202020204" pitchFamily="34" charset="0"/>
              </a:rPr>
              <a:t>this your primary style? </a:t>
            </a:r>
            <a:endParaRPr lang="en-US" altLang="en-US" sz="2200" dirty="0" smtClean="0">
              <a:latin typeface="Arial" panose="020B0604020202020204" pitchFamily="34" charset="0"/>
            </a:endParaRPr>
          </a:p>
          <a:p>
            <a:pPr marL="800100" lvl="1" indent="-342900">
              <a:buFont typeface="Arial" panose="020B0604020202020204" pitchFamily="34" charset="0"/>
              <a:buChar char="•"/>
            </a:pPr>
            <a:r>
              <a:rPr lang="en-US" altLang="en-US" sz="2200" dirty="0" smtClean="0">
                <a:latin typeface="Arial" panose="020B0604020202020204" pitchFamily="34" charset="0"/>
              </a:rPr>
              <a:t>If so, what </a:t>
            </a:r>
            <a:r>
              <a:rPr lang="en-US" altLang="en-US" sz="2200" dirty="0">
                <a:latin typeface="Arial" panose="020B0604020202020204" pitchFamily="34" charset="0"/>
              </a:rPr>
              <a:t>can you incorporate from some of the other modes to enhance the learning experience for you?  </a:t>
            </a:r>
          </a:p>
          <a:p>
            <a:pPr marL="800100" lvl="1" indent="-342900">
              <a:buFont typeface="Arial" panose="020B0604020202020204" pitchFamily="34" charset="0"/>
              <a:buChar char="•"/>
            </a:pPr>
            <a:r>
              <a:rPr lang="en-US" altLang="en-US" sz="2200" dirty="0" smtClean="0">
                <a:latin typeface="Arial" panose="020B0604020202020204" pitchFamily="34" charset="0"/>
              </a:rPr>
              <a:t>If </a:t>
            </a:r>
            <a:r>
              <a:rPr lang="en-US" altLang="en-US" sz="2200" dirty="0">
                <a:latin typeface="Arial" panose="020B0604020202020204" pitchFamily="34" charset="0"/>
              </a:rPr>
              <a:t>not, what will be challenging </a:t>
            </a:r>
            <a:r>
              <a:rPr lang="en-US" altLang="en-US" sz="2200" dirty="0" smtClean="0">
                <a:latin typeface="Arial" panose="020B0604020202020204" pitchFamily="34" charset="0"/>
              </a:rPr>
              <a:t>for you?</a:t>
            </a:r>
          </a:p>
          <a:p>
            <a:pPr marL="800100" lvl="1" indent="-342900">
              <a:buFont typeface="Arial" panose="020B0604020202020204" pitchFamily="34" charset="0"/>
              <a:buChar char="•"/>
            </a:pPr>
            <a:r>
              <a:rPr lang="en-US" altLang="en-US" sz="2200" dirty="0" smtClean="0">
                <a:latin typeface="Arial" panose="020B0604020202020204" pitchFamily="34" charset="0"/>
              </a:rPr>
              <a:t>Also, consider those that are not your preference, but are likely to come up for you in your learning.  What </a:t>
            </a:r>
            <a:r>
              <a:rPr lang="en-US" altLang="en-US" sz="2200" dirty="0">
                <a:latin typeface="Arial" panose="020B0604020202020204" pitchFamily="34" charset="0"/>
              </a:rPr>
              <a:t>can you do to </a:t>
            </a:r>
            <a:r>
              <a:rPr lang="en-US" altLang="en-US" sz="2200" dirty="0" smtClean="0">
                <a:latin typeface="Arial" panose="020B0604020202020204" pitchFamily="34" charset="0"/>
              </a:rPr>
              <a:t>manage </a:t>
            </a:r>
            <a:r>
              <a:rPr lang="en-US" altLang="en-US" sz="2200" dirty="0">
                <a:latin typeface="Arial" panose="020B0604020202020204" pitchFamily="34" charset="0"/>
              </a:rPr>
              <a:t>these, given </a:t>
            </a:r>
            <a:r>
              <a:rPr lang="en-US" altLang="en-US" sz="2200" dirty="0" smtClean="0">
                <a:latin typeface="Arial" panose="020B0604020202020204" pitchFamily="34" charset="0"/>
              </a:rPr>
              <a:t>they are not your preference?  </a:t>
            </a:r>
            <a:br>
              <a:rPr lang="en-US" altLang="en-US" sz="2200" dirty="0" smtClean="0">
                <a:latin typeface="Arial" panose="020B0604020202020204" pitchFamily="34" charset="0"/>
              </a:rPr>
            </a:br>
            <a:endParaRPr lang="en-US" altLang="en-US" sz="2200" dirty="0" smtClean="0">
              <a:latin typeface="Arial" panose="020B0604020202020204" pitchFamily="34" charset="0"/>
            </a:endParaRPr>
          </a:p>
          <a:p>
            <a:pPr marL="342900" indent="-342900">
              <a:buFont typeface="Arial" panose="020B0604020202020204" pitchFamily="34" charset="0"/>
              <a:buChar char="•"/>
            </a:pPr>
            <a:r>
              <a:rPr lang="en-US" altLang="en-US" sz="2200" dirty="0" smtClean="0">
                <a:latin typeface="Arial" panose="020B0604020202020204" pitchFamily="34" charset="0"/>
              </a:rPr>
              <a:t>Review </a:t>
            </a:r>
            <a:r>
              <a:rPr lang="en-US" altLang="en-US" sz="2200" dirty="0">
                <a:latin typeface="Arial" panose="020B0604020202020204" pitchFamily="34" charset="0"/>
              </a:rPr>
              <a:t>with your partner the likes and dislikes and circle those that might work for you in your situation.  </a:t>
            </a:r>
            <a:endParaRPr lang="en-US" sz="2200" dirty="0" smtClean="0"/>
          </a:p>
          <a:p>
            <a:endParaRPr lang="en-US" sz="2800" dirty="0"/>
          </a:p>
        </p:txBody>
      </p:sp>
      <p:pic>
        <p:nvPicPr>
          <p:cNvPr id="10" name="Content Placeholder 3"/>
          <p:cNvPicPr>
            <a:picLocks noGrp="1" noChangeAspect="1"/>
          </p:cNvPicPr>
          <p:nvPr>
            <p:ph idx="1"/>
          </p:nvPr>
        </p:nvPicPr>
        <p:blipFill rotWithShape="1">
          <a:blip r:embed="rId3"/>
          <a:srcRect l="8807" t="47032" r="69863" b="30863"/>
          <a:stretch/>
        </p:blipFill>
        <p:spPr>
          <a:xfrm>
            <a:off x="7016084" y="432355"/>
            <a:ext cx="4598952" cy="1010226"/>
          </a:xfrm>
          <a:prstGeom prst="rect">
            <a:avLst/>
          </a:prstGeom>
        </p:spPr>
      </p:pic>
    </p:spTree>
    <p:extLst>
      <p:ext uri="{BB962C8B-B14F-4D97-AF65-F5344CB8AC3E}">
        <p14:creationId xmlns:p14="http://schemas.microsoft.com/office/powerpoint/2010/main" val="911312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0268" y="0"/>
            <a:ext cx="10515600" cy="1325563"/>
          </a:xfrm>
        </p:spPr>
        <p:txBody>
          <a:bodyPr/>
          <a:lstStyle/>
          <a:p>
            <a:r>
              <a:rPr lang="en-US" dirty="0" smtClean="0"/>
              <a:t>The Effective Learning Cycle</a:t>
            </a:r>
            <a:endParaRPr lang="en-US" dirty="0"/>
          </a:p>
        </p:txBody>
      </p:sp>
      <p:sp>
        <p:nvSpPr>
          <p:cNvPr id="5" name="Rectangle 4"/>
          <p:cNvSpPr/>
          <p:nvPr/>
        </p:nvSpPr>
        <p:spPr>
          <a:xfrm>
            <a:off x="6739466" y="89430"/>
            <a:ext cx="5215467" cy="1258093"/>
          </a:xfrm>
          <a:prstGeom prst="rect">
            <a:avLst/>
          </a:prstGeom>
          <a:blipFill dpi="0" rotWithShape="1">
            <a:blip r:embed="rId3">
              <a:alphaModFix amt="25000"/>
              <a:extLst>
                <a:ext uri="{28A0092B-C50C-407E-A947-70E740481C1C}">
                  <a14:useLocalDpi xmlns:a14="http://schemas.microsoft.com/office/drawing/2010/main" val="0"/>
                </a:ext>
              </a:extLst>
            </a:blip>
            <a:srcRect/>
            <a:stretch>
              <a:fillRect l="-117530" r="-6496" b="-1072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p:nvPr/>
        </p:nvPicPr>
        <p:blipFill rotWithShape="1">
          <a:blip r:embed="rId4"/>
          <a:srcRect l="11057" t="30242" r="71154" b="17591"/>
          <a:stretch/>
        </p:blipFill>
        <p:spPr bwMode="auto">
          <a:xfrm>
            <a:off x="66288" y="1436953"/>
            <a:ext cx="8544312" cy="5213350"/>
          </a:xfrm>
          <a:prstGeom prst="rect">
            <a:avLst/>
          </a:prstGeom>
          <a:ln>
            <a:noFill/>
          </a:ln>
          <a:extLst>
            <a:ext uri="{53640926-AAD7-44D8-BBD7-CCE9431645EC}">
              <a14:shadowObscured xmlns:a14="http://schemas.microsoft.com/office/drawing/2010/main"/>
            </a:ext>
          </a:extLst>
        </p:spPr>
      </p:pic>
      <p:sp>
        <p:nvSpPr>
          <p:cNvPr id="3" name="Footer Placeholder 2"/>
          <p:cNvSpPr>
            <a:spLocks noGrp="1"/>
          </p:cNvSpPr>
          <p:nvPr>
            <p:ph type="ftr" sz="quarter" idx="11"/>
          </p:nvPr>
        </p:nvSpPr>
        <p:spPr>
          <a:xfrm>
            <a:off x="-1134794" y="6538912"/>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12</a:t>
            </a:fld>
            <a:endParaRPr lang="en-US" dirty="0"/>
          </a:p>
        </p:txBody>
      </p:sp>
      <p:sp>
        <p:nvSpPr>
          <p:cNvPr id="7" name="TextBox 6"/>
          <p:cNvSpPr txBox="1"/>
          <p:nvPr/>
        </p:nvSpPr>
        <p:spPr>
          <a:xfrm>
            <a:off x="8610600" y="1931400"/>
            <a:ext cx="3243348" cy="3600986"/>
          </a:xfrm>
          <a:prstGeom prst="rect">
            <a:avLst/>
          </a:prstGeom>
          <a:noFill/>
        </p:spPr>
        <p:txBody>
          <a:bodyPr wrap="square" rtlCol="0">
            <a:spAutoFit/>
          </a:bodyPr>
          <a:lstStyle/>
          <a:p>
            <a:endParaRPr lang="en-US" sz="2800" dirty="0" smtClean="0">
              <a:solidFill>
                <a:srgbClr val="F6473A"/>
              </a:solidFill>
            </a:endParaRPr>
          </a:p>
          <a:p>
            <a:pPr algn="ctr"/>
            <a:r>
              <a:rPr lang="en-US" sz="4000" b="1" i="1" dirty="0" smtClean="0">
                <a:solidFill>
                  <a:srgbClr val="F6473A"/>
                </a:solidFill>
              </a:rPr>
              <a:t>Visual</a:t>
            </a:r>
            <a:br>
              <a:rPr lang="en-US" sz="4000" b="1" i="1" dirty="0" smtClean="0">
                <a:solidFill>
                  <a:srgbClr val="F6473A"/>
                </a:solidFill>
              </a:rPr>
            </a:br>
            <a:endParaRPr lang="en-US" sz="4000" b="1" i="1" dirty="0" smtClean="0">
              <a:solidFill>
                <a:srgbClr val="F6473A"/>
              </a:solidFill>
            </a:endParaRPr>
          </a:p>
          <a:p>
            <a:pPr algn="ctr"/>
            <a:r>
              <a:rPr lang="en-US" sz="4000" b="1" i="1" dirty="0" smtClean="0">
                <a:solidFill>
                  <a:srgbClr val="F6473A"/>
                </a:solidFill>
              </a:rPr>
              <a:t>Auditory</a:t>
            </a:r>
            <a:br>
              <a:rPr lang="en-US" sz="4000" b="1" i="1" dirty="0" smtClean="0">
                <a:solidFill>
                  <a:srgbClr val="F6473A"/>
                </a:solidFill>
              </a:rPr>
            </a:br>
            <a:endParaRPr lang="en-US" sz="4000" b="1" i="1" dirty="0" smtClean="0">
              <a:solidFill>
                <a:srgbClr val="F6473A"/>
              </a:solidFill>
            </a:endParaRPr>
          </a:p>
          <a:p>
            <a:pPr algn="ctr"/>
            <a:r>
              <a:rPr lang="en-US" sz="4000" b="1" i="1" dirty="0" smtClean="0">
                <a:solidFill>
                  <a:srgbClr val="F6473A"/>
                </a:solidFill>
              </a:rPr>
              <a:t>Kinesthetic</a:t>
            </a:r>
            <a:endParaRPr lang="en-US" dirty="0"/>
          </a:p>
        </p:txBody>
      </p:sp>
    </p:spTree>
    <p:extLst>
      <p:ext uri="{BB962C8B-B14F-4D97-AF65-F5344CB8AC3E}">
        <p14:creationId xmlns:p14="http://schemas.microsoft.com/office/powerpoint/2010/main" val="40813087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5735" y="25736"/>
            <a:ext cx="10862733" cy="1325563"/>
          </a:xfrm>
        </p:spPr>
        <p:txBody>
          <a:bodyPr/>
          <a:lstStyle/>
          <a:p>
            <a:r>
              <a:rPr lang="en-US" dirty="0" smtClean="0"/>
              <a:t>VAK Activity</a:t>
            </a:r>
            <a:endParaRPr lang="en-US" dirty="0"/>
          </a:p>
        </p:txBody>
      </p:sp>
      <p:sp>
        <p:nvSpPr>
          <p:cNvPr id="3" name="Footer Placeholder 2"/>
          <p:cNvSpPr>
            <a:spLocks noGrp="1"/>
          </p:cNvSpPr>
          <p:nvPr>
            <p:ph type="ftr" sz="quarter" idx="11"/>
          </p:nvPr>
        </p:nvSpPr>
        <p:spPr>
          <a:xfrm>
            <a:off x="-1155700" y="6554494"/>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a:xfrm>
            <a:off x="8695268" y="6371931"/>
            <a:ext cx="2743200" cy="365125"/>
          </a:xfrm>
        </p:spPr>
        <p:txBody>
          <a:bodyPr/>
          <a:lstStyle/>
          <a:p>
            <a:fld id="{35D9512D-810D-489D-B4F3-0792CA04F52C}" type="slidenum">
              <a:rPr lang="en-US" smtClean="0"/>
              <a:t>13</a:t>
            </a:fld>
            <a:endParaRPr lang="en-US" dirty="0"/>
          </a:p>
        </p:txBody>
      </p:sp>
      <p:sp>
        <p:nvSpPr>
          <p:cNvPr id="8" name="TextBox 7"/>
          <p:cNvSpPr txBox="1"/>
          <p:nvPr/>
        </p:nvSpPr>
        <p:spPr>
          <a:xfrm>
            <a:off x="575735" y="1923304"/>
            <a:ext cx="11039301" cy="3785652"/>
          </a:xfrm>
          <a:prstGeom prst="rect">
            <a:avLst/>
          </a:prstGeom>
          <a:noFill/>
        </p:spPr>
        <p:txBody>
          <a:bodyPr wrap="square" rtlCol="0">
            <a:spAutoFit/>
          </a:bodyPr>
          <a:lstStyle/>
          <a:p>
            <a:r>
              <a:rPr lang="en-US" sz="3000" dirty="0"/>
              <a:t>Using the VAK </a:t>
            </a:r>
            <a:r>
              <a:rPr lang="en-US" sz="3000" dirty="0" smtClean="0"/>
              <a:t>chart, place:</a:t>
            </a:r>
            <a:br>
              <a:rPr lang="en-US" sz="3000" dirty="0" smtClean="0"/>
            </a:br>
            <a:endParaRPr lang="en-US" sz="3000" dirty="0" smtClean="0"/>
          </a:p>
          <a:p>
            <a:pPr marL="800100" lvl="1" indent="-342900">
              <a:buFont typeface="Wingdings" panose="05000000000000000000" pitchFamily="2" charset="2"/>
              <a:buChar char="ü"/>
            </a:pPr>
            <a:r>
              <a:rPr lang="en-US" sz="3000" dirty="0" smtClean="0"/>
              <a:t> a checkmark next to those that work best for you </a:t>
            </a:r>
          </a:p>
          <a:p>
            <a:r>
              <a:rPr lang="en-US" sz="3000" dirty="0"/>
              <a:t>	</a:t>
            </a:r>
            <a:r>
              <a:rPr lang="en-US" sz="3000" dirty="0" smtClean="0"/>
              <a:t>a </a:t>
            </a:r>
            <a:r>
              <a:rPr lang="en-US" sz="3000" dirty="0"/>
              <a:t>star next to those you would like to try to expand your </a:t>
            </a:r>
            <a:r>
              <a:rPr lang="en-US" sz="3000" dirty="0" smtClean="0"/>
              <a:t>range </a:t>
            </a:r>
          </a:p>
          <a:p>
            <a:endParaRPr lang="en-US" sz="3000" dirty="0"/>
          </a:p>
          <a:p>
            <a:r>
              <a:rPr lang="en-US" sz="3000" dirty="0" smtClean="0"/>
              <a:t>Discuss </a:t>
            </a:r>
            <a:r>
              <a:rPr lang="en-US" sz="3000" dirty="0"/>
              <a:t>pros and cons </a:t>
            </a:r>
            <a:r>
              <a:rPr lang="en-US" sz="3000" dirty="0" smtClean="0"/>
              <a:t>of each as </a:t>
            </a:r>
            <a:r>
              <a:rPr lang="en-US" sz="3000" dirty="0"/>
              <a:t>you work through the </a:t>
            </a:r>
            <a:r>
              <a:rPr lang="en-US" sz="3000" dirty="0" smtClean="0"/>
              <a:t>list. Then add up your numbers for each column to determine your preferred learning method.</a:t>
            </a:r>
            <a:endParaRPr lang="en-US" sz="3000" dirty="0"/>
          </a:p>
        </p:txBody>
      </p:sp>
      <p:pic>
        <p:nvPicPr>
          <p:cNvPr id="10" name="Content Placeholder 3"/>
          <p:cNvPicPr>
            <a:picLocks noGrp="1" noChangeAspect="1"/>
          </p:cNvPicPr>
          <p:nvPr>
            <p:ph idx="1"/>
          </p:nvPr>
        </p:nvPicPr>
        <p:blipFill rotWithShape="1">
          <a:blip r:embed="rId3"/>
          <a:srcRect l="8807" t="47032" r="69863" b="30863"/>
          <a:stretch/>
        </p:blipFill>
        <p:spPr>
          <a:xfrm>
            <a:off x="7016084" y="432355"/>
            <a:ext cx="4598952" cy="1010226"/>
          </a:xfrm>
          <a:prstGeom prst="rect">
            <a:avLst/>
          </a:prstGeom>
        </p:spPr>
      </p:pic>
      <p:sp>
        <p:nvSpPr>
          <p:cNvPr id="4" name="5-Point Star 3"/>
          <p:cNvSpPr/>
          <p:nvPr/>
        </p:nvSpPr>
        <p:spPr>
          <a:xfrm>
            <a:off x="952500" y="3294515"/>
            <a:ext cx="476250" cy="427506"/>
          </a:xfrm>
          <a:prstGeom prst="star5">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12533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0401" y="0"/>
            <a:ext cx="10515600" cy="1325563"/>
          </a:xfrm>
        </p:spPr>
        <p:txBody>
          <a:bodyPr/>
          <a:lstStyle/>
          <a:p>
            <a:r>
              <a:rPr lang="en-US" dirty="0" smtClean="0"/>
              <a:t>The Effective Learning Cycle</a:t>
            </a:r>
            <a:endParaRPr lang="en-US" dirty="0"/>
          </a:p>
        </p:txBody>
      </p:sp>
      <p:sp>
        <p:nvSpPr>
          <p:cNvPr id="5" name="Rectangle 4"/>
          <p:cNvSpPr/>
          <p:nvPr/>
        </p:nvSpPr>
        <p:spPr>
          <a:xfrm>
            <a:off x="6874933" y="72496"/>
            <a:ext cx="5604933" cy="1253067"/>
          </a:xfrm>
          <a:prstGeom prst="rect">
            <a:avLst/>
          </a:prstGeom>
          <a:blipFill dpi="0" rotWithShape="1">
            <a:blip r:embed="rId3">
              <a:alphaModFix amt="25000"/>
              <a:extLst>
                <a:ext uri="{28A0092B-C50C-407E-A947-70E740481C1C}">
                  <a14:useLocalDpi xmlns:a14="http://schemas.microsoft.com/office/drawing/2010/main" val="0"/>
                </a:ext>
              </a:extLst>
            </a:blip>
            <a:srcRect/>
            <a:stretch>
              <a:fillRect l="-108458" t="-101752" b="-635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p:nvPr/>
        </p:nvPicPr>
        <p:blipFill rotWithShape="1">
          <a:blip r:embed="rId4"/>
          <a:srcRect l="12042" t="29488" r="77764" b="34920"/>
          <a:stretch/>
        </p:blipFill>
        <p:spPr bwMode="auto">
          <a:xfrm>
            <a:off x="1034716" y="1727200"/>
            <a:ext cx="6978316" cy="4629150"/>
          </a:xfrm>
          <a:prstGeom prst="rect">
            <a:avLst/>
          </a:prstGeom>
          <a:ln w="38100">
            <a:solidFill>
              <a:srgbClr val="00B050"/>
            </a:solidFill>
          </a:ln>
          <a:extLst>
            <a:ext uri="{53640926-AAD7-44D8-BBD7-CCE9431645EC}">
              <a14:shadowObscured xmlns:a14="http://schemas.microsoft.com/office/drawing/2010/main"/>
            </a:ext>
          </a:extLst>
        </p:spPr>
      </p:pic>
      <p:sp>
        <p:nvSpPr>
          <p:cNvPr id="3" name="Footer Placeholder 2"/>
          <p:cNvSpPr>
            <a:spLocks noGrp="1"/>
          </p:cNvSpPr>
          <p:nvPr>
            <p:ph type="ftr" sz="quarter" idx="11"/>
          </p:nvPr>
        </p:nvSpPr>
        <p:spPr>
          <a:xfrm>
            <a:off x="-1198418" y="6570325"/>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14</a:t>
            </a:fld>
            <a:endParaRPr lang="en-US" dirty="0"/>
          </a:p>
        </p:txBody>
      </p:sp>
      <p:sp>
        <p:nvSpPr>
          <p:cNvPr id="7" name="TextBox 6"/>
          <p:cNvSpPr txBox="1"/>
          <p:nvPr/>
        </p:nvSpPr>
        <p:spPr>
          <a:xfrm>
            <a:off x="8610600" y="1931400"/>
            <a:ext cx="3243348" cy="2985433"/>
          </a:xfrm>
          <a:prstGeom prst="rect">
            <a:avLst/>
          </a:prstGeom>
          <a:noFill/>
        </p:spPr>
        <p:txBody>
          <a:bodyPr wrap="square" rtlCol="0">
            <a:spAutoFit/>
          </a:bodyPr>
          <a:lstStyle/>
          <a:p>
            <a:endParaRPr lang="en-US" sz="2800" dirty="0" smtClean="0">
              <a:solidFill>
                <a:srgbClr val="00B050"/>
              </a:solidFill>
            </a:endParaRPr>
          </a:p>
          <a:p>
            <a:pPr algn="ctr"/>
            <a:r>
              <a:rPr lang="en-US" sz="4000" b="1" i="1" dirty="0" smtClean="0">
                <a:solidFill>
                  <a:srgbClr val="00B050"/>
                </a:solidFill>
              </a:rPr>
              <a:t>Global</a:t>
            </a:r>
            <a:br>
              <a:rPr lang="en-US" sz="4000" b="1" i="1" dirty="0" smtClean="0">
                <a:solidFill>
                  <a:srgbClr val="00B050"/>
                </a:solidFill>
              </a:rPr>
            </a:br>
            <a:endParaRPr lang="en-US" sz="4000" b="1" i="1" dirty="0" smtClean="0">
              <a:solidFill>
                <a:srgbClr val="00B050"/>
              </a:solidFill>
            </a:endParaRPr>
          </a:p>
          <a:p>
            <a:pPr algn="ctr"/>
            <a:r>
              <a:rPr lang="en-US" sz="4000" b="1" i="1" dirty="0" smtClean="0">
                <a:solidFill>
                  <a:srgbClr val="00B050"/>
                </a:solidFill>
              </a:rPr>
              <a:t>Analytical</a:t>
            </a:r>
            <a:br>
              <a:rPr lang="en-US" sz="4000" b="1" i="1" dirty="0" smtClean="0">
                <a:solidFill>
                  <a:srgbClr val="00B050"/>
                </a:solidFill>
              </a:rPr>
            </a:br>
            <a:endParaRPr lang="en-US" sz="4000" b="1" i="1" dirty="0" smtClean="0">
              <a:solidFill>
                <a:srgbClr val="00B050"/>
              </a:solidFill>
            </a:endParaRPr>
          </a:p>
        </p:txBody>
      </p:sp>
      <p:sp>
        <p:nvSpPr>
          <p:cNvPr id="8" name="Rectangle 7"/>
          <p:cNvSpPr/>
          <p:nvPr/>
        </p:nvSpPr>
        <p:spPr>
          <a:xfrm>
            <a:off x="6352674" y="4716379"/>
            <a:ext cx="1660358" cy="1639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flipV="1">
            <a:off x="5678905" y="6210299"/>
            <a:ext cx="866274" cy="143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17896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0401" y="0"/>
            <a:ext cx="10515600" cy="1325563"/>
          </a:xfrm>
        </p:spPr>
        <p:txBody>
          <a:bodyPr/>
          <a:lstStyle/>
          <a:p>
            <a:r>
              <a:rPr lang="en-US" dirty="0" smtClean="0"/>
              <a:t>The Effective Learning Cycle</a:t>
            </a:r>
            <a:endParaRPr lang="en-US" dirty="0"/>
          </a:p>
        </p:txBody>
      </p:sp>
      <p:sp>
        <p:nvSpPr>
          <p:cNvPr id="5" name="Rectangle 4"/>
          <p:cNvSpPr/>
          <p:nvPr/>
        </p:nvSpPr>
        <p:spPr>
          <a:xfrm>
            <a:off x="6874933" y="72496"/>
            <a:ext cx="5604933" cy="1253067"/>
          </a:xfrm>
          <a:prstGeom prst="rect">
            <a:avLst/>
          </a:prstGeom>
          <a:blipFill dpi="0" rotWithShape="1">
            <a:blip r:embed="rId3">
              <a:alphaModFix amt="25000"/>
              <a:extLst>
                <a:ext uri="{28A0092B-C50C-407E-A947-70E740481C1C}">
                  <a14:useLocalDpi xmlns:a14="http://schemas.microsoft.com/office/drawing/2010/main" val="0"/>
                </a:ext>
              </a:extLst>
            </a:blip>
            <a:srcRect/>
            <a:stretch>
              <a:fillRect l="-108458" t="-101752" b="-635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p:nvPr/>
        </p:nvPicPr>
        <p:blipFill rotWithShape="1">
          <a:blip r:embed="rId4"/>
          <a:srcRect l="10897" t="27218" r="71635" b="14350"/>
          <a:stretch/>
        </p:blipFill>
        <p:spPr bwMode="auto">
          <a:xfrm>
            <a:off x="1049867" y="1431925"/>
            <a:ext cx="9872133" cy="5155141"/>
          </a:xfrm>
          <a:prstGeom prst="rect">
            <a:avLst/>
          </a:prstGeom>
          <a:ln>
            <a:noFill/>
          </a:ln>
          <a:extLst>
            <a:ext uri="{53640926-AAD7-44D8-BBD7-CCE9431645EC}">
              <a14:shadowObscured xmlns:a14="http://schemas.microsoft.com/office/drawing/2010/main"/>
            </a:ext>
          </a:extLst>
        </p:spPr>
      </p:pic>
      <p:sp>
        <p:nvSpPr>
          <p:cNvPr id="3" name="Footer Placeholder 2"/>
          <p:cNvSpPr>
            <a:spLocks noGrp="1"/>
          </p:cNvSpPr>
          <p:nvPr>
            <p:ph type="ftr" sz="quarter" idx="11"/>
          </p:nvPr>
        </p:nvSpPr>
        <p:spPr>
          <a:xfrm>
            <a:off x="-1198418" y="6570325"/>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15</a:t>
            </a:fld>
            <a:endParaRPr lang="en-US" dirty="0"/>
          </a:p>
        </p:txBody>
      </p:sp>
    </p:spTree>
    <p:extLst>
      <p:ext uri="{BB962C8B-B14F-4D97-AF65-F5344CB8AC3E}">
        <p14:creationId xmlns:p14="http://schemas.microsoft.com/office/powerpoint/2010/main" val="5290843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801" y="92738"/>
            <a:ext cx="10515600" cy="1325563"/>
          </a:xfrm>
        </p:spPr>
        <p:txBody>
          <a:bodyPr/>
          <a:lstStyle/>
          <a:p>
            <a:r>
              <a:rPr lang="en-US" dirty="0" smtClean="0"/>
              <a:t>The Effective Learning Cycle</a:t>
            </a:r>
            <a:endParaRPr lang="en-US" dirty="0"/>
          </a:p>
        </p:txBody>
      </p:sp>
      <p:sp>
        <p:nvSpPr>
          <p:cNvPr id="3" name="Footer Placeholder 2"/>
          <p:cNvSpPr>
            <a:spLocks noGrp="1"/>
          </p:cNvSpPr>
          <p:nvPr>
            <p:ph type="ftr" sz="quarter" idx="11"/>
          </p:nvPr>
        </p:nvSpPr>
        <p:spPr>
          <a:xfrm>
            <a:off x="-1100131" y="6549880"/>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16</a:t>
            </a:fld>
            <a:endParaRPr lang="en-US" dirty="0"/>
          </a:p>
        </p:txBody>
      </p:sp>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t="50746"/>
          <a:stretch/>
        </p:blipFill>
        <p:spPr>
          <a:xfrm>
            <a:off x="671361" y="1132718"/>
            <a:ext cx="7069797" cy="5588757"/>
          </a:xfrm>
          <a:prstGeom prst="rect">
            <a:avLst/>
          </a:prstGeom>
        </p:spPr>
      </p:pic>
      <p:sp>
        <p:nvSpPr>
          <p:cNvPr id="7" name="TextBox 6"/>
          <p:cNvSpPr txBox="1"/>
          <p:nvPr/>
        </p:nvSpPr>
        <p:spPr>
          <a:xfrm>
            <a:off x="8610600" y="1931400"/>
            <a:ext cx="3243348" cy="2369880"/>
          </a:xfrm>
          <a:prstGeom prst="rect">
            <a:avLst/>
          </a:prstGeom>
          <a:noFill/>
        </p:spPr>
        <p:txBody>
          <a:bodyPr wrap="square" rtlCol="0">
            <a:spAutoFit/>
          </a:bodyPr>
          <a:lstStyle/>
          <a:p>
            <a:endParaRPr lang="en-US" sz="2800" dirty="0" smtClean="0">
              <a:solidFill>
                <a:srgbClr val="00B050"/>
              </a:solidFill>
            </a:endParaRPr>
          </a:p>
          <a:p>
            <a:pPr algn="ctr"/>
            <a:r>
              <a:rPr lang="en-US" sz="4000" b="1" i="1" dirty="0" smtClean="0">
                <a:solidFill>
                  <a:srgbClr val="7030A0"/>
                </a:solidFill>
              </a:rPr>
              <a:t>Action &amp; Deployment</a:t>
            </a:r>
            <a:r>
              <a:rPr lang="en-US" sz="4000" b="1" i="1" dirty="0" smtClean="0">
                <a:solidFill>
                  <a:srgbClr val="00B050"/>
                </a:solidFill>
              </a:rPr>
              <a:t/>
            </a:r>
            <a:br>
              <a:rPr lang="en-US" sz="4000" b="1" i="1" dirty="0" smtClean="0">
                <a:solidFill>
                  <a:srgbClr val="00B050"/>
                </a:solidFill>
              </a:rPr>
            </a:br>
            <a:endParaRPr lang="en-US" sz="4000" b="1" i="1" dirty="0" smtClean="0">
              <a:solidFill>
                <a:srgbClr val="00B050"/>
              </a:solidFill>
            </a:endParaRPr>
          </a:p>
        </p:txBody>
      </p:sp>
    </p:spTree>
    <p:extLst>
      <p:ext uri="{BB962C8B-B14F-4D97-AF65-F5344CB8AC3E}">
        <p14:creationId xmlns:p14="http://schemas.microsoft.com/office/powerpoint/2010/main" val="22516096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801" y="92738"/>
            <a:ext cx="10515600" cy="1325563"/>
          </a:xfrm>
        </p:spPr>
        <p:txBody>
          <a:bodyPr/>
          <a:lstStyle/>
          <a:p>
            <a:r>
              <a:rPr lang="en-US" dirty="0" smtClean="0"/>
              <a:t>Action &amp; Deployment</a:t>
            </a:r>
            <a:endParaRPr lang="en-US" dirty="0"/>
          </a:p>
        </p:txBody>
      </p:sp>
      <p:sp>
        <p:nvSpPr>
          <p:cNvPr id="3" name="Footer Placeholder 2"/>
          <p:cNvSpPr>
            <a:spLocks noGrp="1"/>
          </p:cNvSpPr>
          <p:nvPr>
            <p:ph type="ftr" sz="quarter" idx="11"/>
          </p:nvPr>
        </p:nvSpPr>
        <p:spPr>
          <a:xfrm>
            <a:off x="-1100131" y="6549880"/>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17</a:t>
            </a:fld>
            <a:endParaRPr lang="en-US" dirty="0"/>
          </a:p>
        </p:txBody>
      </p:sp>
      <p:sp>
        <p:nvSpPr>
          <p:cNvPr id="7" name="TextBox 6"/>
          <p:cNvSpPr txBox="1"/>
          <p:nvPr/>
        </p:nvSpPr>
        <p:spPr>
          <a:xfrm>
            <a:off x="189932" y="755519"/>
            <a:ext cx="10884469" cy="6155531"/>
          </a:xfrm>
          <a:prstGeom prst="rect">
            <a:avLst/>
          </a:prstGeom>
          <a:noFill/>
        </p:spPr>
        <p:txBody>
          <a:bodyPr wrap="square" rtlCol="0">
            <a:spAutoFit/>
          </a:bodyPr>
          <a:lstStyle/>
          <a:p>
            <a:endParaRPr lang="en-US" sz="2800" dirty="0" smtClean="0">
              <a:solidFill>
                <a:srgbClr val="00B050"/>
              </a:solidFill>
            </a:endParaRPr>
          </a:p>
          <a:p>
            <a:r>
              <a:rPr lang="en-US" sz="2400" dirty="0"/>
              <a:t/>
            </a:r>
            <a:br>
              <a:rPr lang="en-US" sz="2400" dirty="0"/>
            </a:br>
            <a:r>
              <a:rPr lang="en-GB" sz="2400" dirty="0" smtClean="0"/>
              <a:t>Return </a:t>
            </a:r>
            <a:r>
              <a:rPr lang="en-GB" sz="2400" dirty="0"/>
              <a:t>to the situation you worked on earlier </a:t>
            </a:r>
            <a:r>
              <a:rPr lang="en-GB" sz="2400" dirty="0" smtClean="0"/>
              <a:t>- something </a:t>
            </a:r>
            <a:r>
              <a:rPr lang="en-GB" sz="2400" dirty="0"/>
              <a:t>you really should </a:t>
            </a:r>
            <a:r>
              <a:rPr lang="en-GB" sz="2400" dirty="0" smtClean="0"/>
              <a:t>learn. Examine 3 specific ways to keep the learning alive </a:t>
            </a:r>
            <a:r>
              <a:rPr lang="en-GB" sz="2400" dirty="0"/>
              <a:t>in your long-term </a:t>
            </a:r>
            <a:r>
              <a:rPr lang="en-GB" sz="2400" dirty="0" smtClean="0"/>
              <a:t>memory.  Discuss </a:t>
            </a:r>
            <a:r>
              <a:rPr lang="en-GB" sz="2400" dirty="0"/>
              <a:t>with your </a:t>
            </a:r>
            <a:r>
              <a:rPr lang="en-GB" sz="2400" dirty="0" smtClean="0"/>
              <a:t>partner and share feedback. </a:t>
            </a:r>
          </a:p>
          <a:p>
            <a:endParaRPr lang="en-GB" sz="2600" dirty="0" smtClean="0"/>
          </a:p>
          <a:p>
            <a:endParaRPr lang="en-GB" sz="2600" dirty="0" smtClean="0"/>
          </a:p>
          <a:p>
            <a:r>
              <a:rPr lang="en-GB" sz="2600" dirty="0" smtClean="0"/>
              <a:t>*</a:t>
            </a:r>
            <a:r>
              <a:rPr lang="en-GB" sz="2600" i="1" dirty="0" smtClean="0"/>
              <a:t>You </a:t>
            </a:r>
            <a:r>
              <a:rPr lang="en-GB" sz="2600" i="1" dirty="0"/>
              <a:t>can </a:t>
            </a:r>
            <a:r>
              <a:rPr lang="en-GB" sz="2600" i="1" dirty="0" smtClean="0"/>
              <a:t>use </a:t>
            </a:r>
            <a:r>
              <a:rPr lang="en-GB" sz="2600" b="1" i="1" dirty="0" smtClean="0"/>
              <a:t>Apply</a:t>
            </a:r>
            <a:r>
              <a:rPr lang="en-GB" sz="2600" b="1" i="1" dirty="0"/>
              <a:t>, Extrapolate and Build </a:t>
            </a:r>
            <a:r>
              <a:rPr lang="en-GB" sz="2600" i="1" dirty="0"/>
              <a:t>to help guide </a:t>
            </a:r>
            <a:r>
              <a:rPr lang="en-GB" sz="2600" i="1" dirty="0" smtClean="0"/>
              <a:t>you: </a:t>
            </a:r>
          </a:p>
          <a:p>
            <a:pPr marL="171450" indent="-171450">
              <a:buFont typeface="Arial" panose="020B0604020202020204" pitchFamily="34" charset="0"/>
              <a:buChar char="•"/>
            </a:pPr>
            <a:r>
              <a:rPr lang="en-GB" altLang="en-US" b="1" i="1" u="sng" dirty="0">
                <a:latin typeface="Arial" panose="020B0604020202020204" pitchFamily="34" charset="0"/>
              </a:rPr>
              <a:t>apply</a:t>
            </a:r>
            <a:r>
              <a:rPr lang="en-GB" altLang="en-US" i="1" dirty="0">
                <a:latin typeface="Arial" panose="020B0604020202020204" pitchFamily="34" charset="0"/>
              </a:rPr>
              <a:t> the learning yourself to make it “stick.”  </a:t>
            </a:r>
            <a:r>
              <a:rPr lang="en-GB" altLang="en-US" i="1" dirty="0" smtClean="0">
                <a:latin typeface="Arial" panose="020B0604020202020204" pitchFamily="34" charset="0"/>
              </a:rPr>
              <a:t/>
            </a:r>
            <a:br>
              <a:rPr lang="en-GB" altLang="en-US" i="1" dirty="0" smtClean="0">
                <a:latin typeface="Arial" panose="020B0604020202020204" pitchFamily="34" charset="0"/>
              </a:rPr>
            </a:br>
            <a:endParaRPr lang="en-GB" altLang="en-US" i="1" dirty="0">
              <a:latin typeface="Arial" panose="020B0604020202020204" pitchFamily="34" charset="0"/>
            </a:endParaRPr>
          </a:p>
          <a:p>
            <a:pPr marL="171450" indent="-171450">
              <a:buFont typeface="Arial" panose="020B0604020202020204" pitchFamily="34" charset="0"/>
              <a:buChar char="•"/>
            </a:pPr>
            <a:r>
              <a:rPr lang="en-GB" altLang="en-US" b="1" i="1" u="sng" dirty="0">
                <a:latin typeface="Arial" panose="020B0604020202020204" pitchFamily="34" charset="0"/>
              </a:rPr>
              <a:t>extrapolate</a:t>
            </a:r>
            <a:r>
              <a:rPr lang="en-GB" altLang="en-US" i="1" dirty="0">
                <a:latin typeface="Arial" panose="020B0604020202020204" pitchFamily="34" charset="0"/>
              </a:rPr>
              <a:t> –  draw from the learning or even create new learning from it.  Look for opportunities to generalize, or make intelligent inferences based on what you have learned. </a:t>
            </a:r>
            <a:r>
              <a:rPr lang="en-GB" altLang="en-US" i="1" dirty="0" smtClean="0">
                <a:latin typeface="Arial" panose="020B0604020202020204" pitchFamily="34" charset="0"/>
              </a:rPr>
              <a:t/>
            </a:r>
            <a:br>
              <a:rPr lang="en-GB" altLang="en-US" i="1" dirty="0" smtClean="0">
                <a:latin typeface="Arial" panose="020B0604020202020204" pitchFamily="34" charset="0"/>
              </a:rPr>
            </a:br>
            <a:r>
              <a:rPr lang="en-GB" altLang="en-US" i="1" dirty="0" smtClean="0">
                <a:latin typeface="Arial" panose="020B0604020202020204" pitchFamily="34" charset="0"/>
              </a:rPr>
              <a:t> </a:t>
            </a:r>
            <a:endParaRPr lang="en-GB" altLang="en-US" i="1" dirty="0">
              <a:latin typeface="Arial" panose="020B0604020202020204" pitchFamily="34" charset="0"/>
            </a:endParaRPr>
          </a:p>
          <a:p>
            <a:pPr marL="171450" indent="-171450">
              <a:buFont typeface="Arial" panose="020B0604020202020204" pitchFamily="34" charset="0"/>
              <a:buChar char="•"/>
            </a:pPr>
            <a:r>
              <a:rPr lang="en-GB" altLang="en-US" b="1" i="1" u="sng" dirty="0">
                <a:latin typeface="Arial" panose="020B0604020202020204" pitchFamily="34" charset="0"/>
              </a:rPr>
              <a:t>build</a:t>
            </a:r>
            <a:r>
              <a:rPr lang="en-GB" altLang="en-US" i="1" dirty="0">
                <a:latin typeface="Arial" panose="020B0604020202020204" pitchFamily="34" charset="0"/>
              </a:rPr>
              <a:t> on the new learning by adding depth and complexity to your new knowledge.  Study “around” the learning topic.</a:t>
            </a:r>
          </a:p>
          <a:p>
            <a:endParaRPr lang="en-US" sz="2600" dirty="0"/>
          </a:p>
          <a:p>
            <a:pPr algn="ctr"/>
            <a:endParaRPr lang="en-US" sz="4000" b="1" i="1" dirty="0" smtClean="0">
              <a:solidFill>
                <a:srgbClr val="00B050"/>
              </a:solidFill>
            </a:endParaRPr>
          </a:p>
        </p:txBody>
      </p:sp>
      <p:pic>
        <p:nvPicPr>
          <p:cNvPr id="8" name="Content Placeholder 3"/>
          <p:cNvPicPr>
            <a:picLocks noGrp="1" noChangeAspect="1"/>
          </p:cNvPicPr>
          <p:nvPr>
            <p:ph idx="1"/>
          </p:nvPr>
        </p:nvPicPr>
        <p:blipFill rotWithShape="1">
          <a:blip r:embed="rId3"/>
          <a:srcRect l="8807" t="47032" r="69863" b="30863"/>
          <a:stretch/>
        </p:blipFill>
        <p:spPr>
          <a:xfrm>
            <a:off x="6754848" y="408075"/>
            <a:ext cx="4598952" cy="1010226"/>
          </a:xfrm>
          <a:prstGeom prst="rect">
            <a:avLst/>
          </a:prstGeom>
        </p:spPr>
      </p:pic>
    </p:spTree>
    <p:extLst>
      <p:ext uri="{BB962C8B-B14F-4D97-AF65-F5344CB8AC3E}">
        <p14:creationId xmlns:p14="http://schemas.microsoft.com/office/powerpoint/2010/main" val="41822100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733" y="93265"/>
            <a:ext cx="10515600" cy="1325563"/>
          </a:xfrm>
        </p:spPr>
        <p:txBody>
          <a:bodyPr/>
          <a:lstStyle/>
          <a:p>
            <a:r>
              <a:rPr lang="en-US" dirty="0" smtClean="0"/>
              <a:t>Effective Learning</a:t>
            </a:r>
            <a:endParaRPr lang="en-US" dirty="0"/>
          </a:p>
        </p:txBody>
      </p:sp>
      <p:sp>
        <p:nvSpPr>
          <p:cNvPr id="5" name="Rectangle 4"/>
          <p:cNvSpPr/>
          <p:nvPr/>
        </p:nvSpPr>
        <p:spPr>
          <a:xfrm>
            <a:off x="491066" y="1055518"/>
            <a:ext cx="10938934" cy="2269629"/>
          </a:xfrm>
          <a:prstGeom prst="rect">
            <a:avLst/>
          </a:prstGeom>
          <a:blipFill dpi="0" rotWithShape="1">
            <a:blip r:embed="rId3">
              <a:alphaModFix amt="19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491066" y="3500848"/>
            <a:ext cx="10727267" cy="2950215"/>
          </a:xfrm>
        </p:spPr>
        <p:txBody>
          <a:bodyPr>
            <a:normAutofit fontScale="92500" lnSpcReduction="20000"/>
          </a:bodyPr>
          <a:lstStyle/>
          <a:p>
            <a:pPr marL="0" indent="0">
              <a:buNone/>
            </a:pPr>
            <a:r>
              <a:rPr lang="en-US" b="1" dirty="0" smtClean="0"/>
              <a:t>Effective Learning:</a:t>
            </a:r>
          </a:p>
          <a:p>
            <a:pPr lvl="1"/>
            <a:r>
              <a:rPr lang="en-US" dirty="0"/>
              <a:t>A facilitator or trainer can identify individual learning styles and vary delivery to optimize transfer of </a:t>
            </a:r>
            <a:r>
              <a:rPr lang="en-US" dirty="0" smtClean="0"/>
              <a:t>learning</a:t>
            </a:r>
          </a:p>
          <a:p>
            <a:pPr marL="457200" lvl="1" indent="0">
              <a:buNone/>
            </a:pPr>
            <a:r>
              <a:rPr lang="en-US" dirty="0" smtClean="0"/>
              <a:t>        OR</a:t>
            </a:r>
          </a:p>
          <a:p>
            <a:pPr lvl="1"/>
            <a:r>
              <a:rPr lang="en-US" dirty="0" smtClean="0"/>
              <a:t>An </a:t>
            </a:r>
            <a:r>
              <a:rPr lang="en-US" dirty="0"/>
              <a:t>individual learner can recognize their own preferences in learning and make adjustments themselves to be </a:t>
            </a:r>
            <a:r>
              <a:rPr lang="en-US" dirty="0" smtClean="0"/>
              <a:t>successful</a:t>
            </a:r>
          </a:p>
          <a:p>
            <a:pPr lvl="1"/>
            <a:endParaRPr lang="en-US" dirty="0" smtClean="0"/>
          </a:p>
          <a:p>
            <a:pPr lvl="1"/>
            <a:endParaRPr lang="en-US" dirty="0"/>
          </a:p>
          <a:p>
            <a:pPr marL="457200" lvl="1" indent="0">
              <a:buNone/>
            </a:pPr>
            <a:r>
              <a:rPr lang="en-US" sz="2800" b="1" dirty="0" smtClean="0"/>
              <a:t>Either </a:t>
            </a:r>
            <a:r>
              <a:rPr lang="en-US" sz="2800" b="1" dirty="0"/>
              <a:t>way, engagement with the knowledge is </a:t>
            </a:r>
            <a:r>
              <a:rPr lang="en-US" sz="2800" b="1" dirty="0" smtClean="0"/>
              <a:t>essential for success. </a:t>
            </a:r>
            <a:endParaRPr lang="en-US" sz="2800" b="1" dirty="0"/>
          </a:p>
          <a:p>
            <a:pPr marL="457200" lvl="1" indent="0">
              <a:buNone/>
            </a:pPr>
            <a:endParaRPr lang="en-US" dirty="0" smtClean="0"/>
          </a:p>
        </p:txBody>
      </p:sp>
      <p:sp>
        <p:nvSpPr>
          <p:cNvPr id="4" name="Footer Placeholder 3"/>
          <p:cNvSpPr>
            <a:spLocks noGrp="1"/>
          </p:cNvSpPr>
          <p:nvPr>
            <p:ph type="ftr" sz="quarter" idx="11"/>
          </p:nvPr>
        </p:nvSpPr>
        <p:spPr>
          <a:xfrm>
            <a:off x="-1059872" y="6569195"/>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18</a:t>
            </a:fld>
            <a:endParaRPr lang="en-US" dirty="0"/>
          </a:p>
        </p:txBody>
      </p:sp>
    </p:spTree>
    <p:extLst>
      <p:ext uri="{BB962C8B-B14F-4D97-AF65-F5344CB8AC3E}">
        <p14:creationId xmlns:p14="http://schemas.microsoft.com/office/powerpoint/2010/main" val="40392244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733" y="93265"/>
            <a:ext cx="10515600" cy="1325563"/>
          </a:xfrm>
        </p:spPr>
        <p:txBody>
          <a:bodyPr/>
          <a:lstStyle/>
          <a:p>
            <a:r>
              <a:rPr lang="en-US" dirty="0" smtClean="0"/>
              <a:t>Application of Learning</a:t>
            </a:r>
            <a:endParaRPr lang="en-US" dirty="0"/>
          </a:p>
        </p:txBody>
      </p:sp>
      <p:sp>
        <p:nvSpPr>
          <p:cNvPr id="5" name="Rectangle 4"/>
          <p:cNvSpPr/>
          <p:nvPr/>
        </p:nvSpPr>
        <p:spPr>
          <a:xfrm>
            <a:off x="491066" y="4086721"/>
            <a:ext cx="10938934" cy="2269629"/>
          </a:xfrm>
          <a:prstGeom prst="rect">
            <a:avLst/>
          </a:prstGeom>
          <a:blipFill dpi="0" rotWithShape="1">
            <a:blip r:embed="rId3">
              <a:alphaModFix amt="19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702733" y="1277667"/>
            <a:ext cx="10727267" cy="2950215"/>
          </a:xfrm>
        </p:spPr>
        <p:txBody>
          <a:bodyPr>
            <a:normAutofit/>
          </a:bodyPr>
          <a:lstStyle/>
          <a:p>
            <a:pPr marL="457200" lvl="1" indent="0">
              <a:buNone/>
            </a:pPr>
            <a:r>
              <a:rPr lang="en-US" sz="4000" dirty="0" smtClean="0"/>
              <a:t>Activity</a:t>
            </a:r>
          </a:p>
          <a:p>
            <a:pPr marL="457200" lvl="1" indent="0">
              <a:buNone/>
            </a:pPr>
            <a:r>
              <a:rPr lang="en-US" dirty="0"/>
              <a:t>You </a:t>
            </a:r>
            <a:r>
              <a:rPr lang="en-GB" dirty="0"/>
              <a:t>are teaching or coaching someone on a common work process in your area.  The person has a learning style that is not your own (if you tend to be more Analytical, that person is Global and vice versa).  </a:t>
            </a:r>
            <a:endParaRPr lang="en-GB" dirty="0" smtClean="0"/>
          </a:p>
          <a:p>
            <a:pPr marL="457200" lvl="1" indent="0">
              <a:buNone/>
            </a:pPr>
            <a:endParaRPr lang="en-GB" dirty="0"/>
          </a:p>
          <a:p>
            <a:pPr lvl="1"/>
            <a:r>
              <a:rPr lang="en-GB" dirty="0" smtClean="0"/>
              <a:t>Choose 3 actions to teach them effectively. </a:t>
            </a:r>
          </a:p>
          <a:p>
            <a:pPr lvl="1"/>
            <a:r>
              <a:rPr lang="en-GB" dirty="0" smtClean="0"/>
              <a:t>Discuss with your partner &amp; share feedback and ideas.</a:t>
            </a:r>
            <a:endParaRPr lang="en-GB" dirty="0"/>
          </a:p>
          <a:p>
            <a:pPr marL="457200" lvl="1" indent="0">
              <a:buNone/>
            </a:pPr>
            <a:endParaRPr lang="en-US" dirty="0" smtClean="0"/>
          </a:p>
          <a:p>
            <a:pPr marL="457200" lvl="1" indent="0">
              <a:buNone/>
            </a:pPr>
            <a:endParaRPr lang="en-US" dirty="0" smtClean="0"/>
          </a:p>
        </p:txBody>
      </p:sp>
      <p:sp>
        <p:nvSpPr>
          <p:cNvPr id="4" name="Footer Placeholder 3"/>
          <p:cNvSpPr>
            <a:spLocks noGrp="1"/>
          </p:cNvSpPr>
          <p:nvPr>
            <p:ph type="ftr" sz="quarter" idx="11"/>
          </p:nvPr>
        </p:nvSpPr>
        <p:spPr>
          <a:xfrm>
            <a:off x="-1059872" y="6569195"/>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19</a:t>
            </a:fld>
            <a:endParaRPr lang="en-US" dirty="0"/>
          </a:p>
        </p:txBody>
      </p:sp>
    </p:spTree>
    <p:extLst>
      <p:ext uri="{BB962C8B-B14F-4D97-AF65-F5344CB8AC3E}">
        <p14:creationId xmlns:p14="http://schemas.microsoft.com/office/powerpoint/2010/main" val="1904646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a:t>
            </a:r>
            <a:endParaRPr lang="en-US" dirty="0"/>
          </a:p>
        </p:txBody>
      </p:sp>
      <p:pic>
        <p:nvPicPr>
          <p:cNvPr id="4" name="Picture 3"/>
          <p:cNvPicPr/>
          <p:nvPr/>
        </p:nvPicPr>
        <p:blipFill rotWithShape="1">
          <a:blip r:embed="rId3"/>
          <a:srcRect l="11378" t="12097" r="71795" b="47833"/>
          <a:stretch/>
        </p:blipFill>
        <p:spPr bwMode="auto">
          <a:xfrm rot="10800000">
            <a:off x="0" y="4300008"/>
            <a:ext cx="4876800" cy="2421467"/>
          </a:xfrm>
          <a:prstGeom prst="rect">
            <a:avLst/>
          </a:prstGeom>
          <a:ln>
            <a:noFill/>
          </a:ln>
          <a:extLst>
            <a:ext uri="{53640926-AAD7-44D8-BBD7-CCE9431645EC}">
              <a14:shadowObscured xmlns:a14="http://schemas.microsoft.com/office/drawing/2010/main"/>
            </a:ext>
          </a:extLst>
        </p:spPr>
      </p:pic>
      <p:sp>
        <p:nvSpPr>
          <p:cNvPr id="6" name="Slide Number Placeholder 5"/>
          <p:cNvSpPr>
            <a:spLocks noGrp="1"/>
          </p:cNvSpPr>
          <p:nvPr>
            <p:ph type="sldNum" sz="quarter" idx="12"/>
          </p:nvPr>
        </p:nvSpPr>
        <p:spPr/>
        <p:txBody>
          <a:bodyPr/>
          <a:lstStyle/>
          <a:p>
            <a:fld id="{35D9512D-810D-489D-B4F3-0792CA04F52C}" type="slidenum">
              <a:rPr lang="en-US" smtClean="0"/>
              <a:t>2</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sp>
        <p:nvSpPr>
          <p:cNvPr id="14" name="TextBox 13"/>
          <p:cNvSpPr txBox="1"/>
          <p:nvPr/>
        </p:nvSpPr>
        <p:spPr>
          <a:xfrm>
            <a:off x="1478280" y="1289619"/>
            <a:ext cx="10159538" cy="4832092"/>
          </a:xfrm>
          <a:prstGeom prst="rect">
            <a:avLst/>
          </a:prstGeom>
          <a:noFill/>
        </p:spPr>
        <p:txBody>
          <a:bodyPr wrap="square" rtlCol="0">
            <a:spAutoFit/>
          </a:bodyPr>
          <a:lstStyle/>
          <a:p>
            <a:pPr marL="342900" indent="-342900">
              <a:buFont typeface="Arial" panose="020B0604020202020204" pitchFamily="34" charset="0"/>
              <a:buChar char="•"/>
            </a:pPr>
            <a:r>
              <a:rPr lang="en-GB" altLang="en-US" sz="2800" dirty="0">
                <a:latin typeface="Arial" panose="020B0604020202020204" pitchFamily="34" charset="0"/>
              </a:rPr>
              <a:t>In </a:t>
            </a:r>
            <a:r>
              <a:rPr lang="en-GB" altLang="en-US" sz="2800" dirty="0" smtClean="0">
                <a:latin typeface="Arial" panose="020B0604020202020204" pitchFamily="34" charset="0"/>
              </a:rPr>
              <a:t>pairs, think </a:t>
            </a:r>
            <a:r>
              <a:rPr lang="en-GB" altLang="en-US" sz="2800" dirty="0">
                <a:latin typeface="Arial" panose="020B0604020202020204" pitchFamily="34" charset="0"/>
              </a:rPr>
              <a:t>about a recent experience you had trying to learn something </a:t>
            </a:r>
            <a:r>
              <a:rPr lang="en-GB" altLang="en-US" sz="2800" dirty="0" smtClean="0">
                <a:latin typeface="Arial" panose="020B0604020202020204" pitchFamily="34" charset="0"/>
              </a:rPr>
              <a:t>new (a </a:t>
            </a:r>
            <a:r>
              <a:rPr lang="en-GB" altLang="en-US" sz="2800" dirty="0">
                <a:latin typeface="Arial" panose="020B0604020202020204" pitchFamily="34" charset="0"/>
              </a:rPr>
              <a:t>new computer program, procedure, </a:t>
            </a:r>
            <a:r>
              <a:rPr lang="en-GB" altLang="en-US" sz="2800" dirty="0" smtClean="0">
                <a:latin typeface="Arial" panose="020B0604020202020204" pitchFamily="34" charset="0"/>
              </a:rPr>
              <a:t>activity, </a:t>
            </a:r>
            <a:r>
              <a:rPr lang="en-GB" altLang="en-US" sz="2800" dirty="0">
                <a:latin typeface="Arial" panose="020B0604020202020204" pitchFamily="34" charset="0"/>
              </a:rPr>
              <a:t>putting something </a:t>
            </a:r>
            <a:r>
              <a:rPr lang="en-GB" altLang="en-US" sz="2800" dirty="0" smtClean="0">
                <a:latin typeface="Arial" panose="020B0604020202020204" pitchFamily="34" charset="0"/>
              </a:rPr>
              <a:t>together, etc.)</a:t>
            </a:r>
            <a:br>
              <a:rPr lang="en-GB" altLang="en-US" sz="2800" dirty="0" smtClean="0">
                <a:latin typeface="Arial" panose="020B0604020202020204" pitchFamily="34" charset="0"/>
              </a:rPr>
            </a:br>
            <a:endParaRPr lang="en-GB" altLang="en-US" sz="2800" dirty="0" smtClean="0">
              <a:latin typeface="Arial" panose="020B0604020202020204" pitchFamily="34" charset="0"/>
            </a:endParaRPr>
          </a:p>
          <a:p>
            <a:pPr marL="342900" indent="-342900">
              <a:buFont typeface="Arial" panose="020B0604020202020204" pitchFamily="34" charset="0"/>
              <a:buChar char="•"/>
            </a:pPr>
            <a:r>
              <a:rPr lang="en-GB" altLang="en-US" sz="2800" dirty="0" smtClean="0">
                <a:latin typeface="Arial" panose="020B0604020202020204" pitchFamily="34" charset="0"/>
              </a:rPr>
              <a:t>Tell </a:t>
            </a:r>
            <a:r>
              <a:rPr lang="en-GB" altLang="en-US" sz="2800" dirty="0">
                <a:latin typeface="Arial" panose="020B0604020202020204" pitchFamily="34" charset="0"/>
              </a:rPr>
              <a:t>your partner about your </a:t>
            </a:r>
            <a:r>
              <a:rPr lang="en-GB" altLang="en-US" sz="2800" dirty="0" smtClean="0">
                <a:latin typeface="Arial" panose="020B0604020202020204" pitchFamily="34" charset="0"/>
              </a:rPr>
              <a:t>experience </a:t>
            </a:r>
            <a:br>
              <a:rPr lang="en-GB" altLang="en-US" sz="2800" dirty="0" smtClean="0">
                <a:latin typeface="Arial" panose="020B0604020202020204" pitchFamily="34" charset="0"/>
              </a:rPr>
            </a:br>
            <a:endParaRPr lang="en-GB" altLang="en-US" sz="2800" dirty="0" smtClean="0">
              <a:latin typeface="Arial" panose="020B0604020202020204" pitchFamily="34" charset="0"/>
            </a:endParaRPr>
          </a:p>
          <a:p>
            <a:pPr marL="342900" indent="-342900">
              <a:buFont typeface="Arial" panose="020B0604020202020204" pitchFamily="34" charset="0"/>
              <a:buChar char="•"/>
            </a:pPr>
            <a:r>
              <a:rPr lang="en-GB" altLang="en-US" sz="2800" dirty="0" smtClean="0">
                <a:latin typeface="Arial" panose="020B0604020202020204" pitchFamily="34" charset="0"/>
              </a:rPr>
              <a:t>Make </a:t>
            </a:r>
            <a:r>
              <a:rPr lang="en-GB" altLang="en-US" sz="2800" dirty="0">
                <a:latin typeface="Arial" panose="020B0604020202020204" pitchFamily="34" charset="0"/>
              </a:rPr>
              <a:t>a quick list with a plus on one side and a minus on the other.  Jot down a couple of positives </a:t>
            </a:r>
            <a:r>
              <a:rPr lang="en-GB" altLang="en-US" sz="2800" dirty="0" smtClean="0">
                <a:latin typeface="Arial" panose="020B0604020202020204" pitchFamily="34" charset="0"/>
              </a:rPr>
              <a:t>about how </a:t>
            </a:r>
            <a:r>
              <a:rPr lang="en-GB" altLang="en-US" sz="2800" dirty="0">
                <a:latin typeface="Arial" panose="020B0604020202020204" pitchFamily="34" charset="0"/>
              </a:rPr>
              <a:t>you learned, and some specific </a:t>
            </a:r>
            <a:r>
              <a:rPr lang="en-GB" altLang="en-US" sz="2800" dirty="0" smtClean="0">
                <a:latin typeface="Arial" panose="020B0604020202020204" pitchFamily="34" charset="0"/>
              </a:rPr>
              <a:t>negatives.</a:t>
            </a:r>
            <a:br>
              <a:rPr lang="en-GB" altLang="en-US" sz="2800" dirty="0" smtClean="0">
                <a:latin typeface="Arial" panose="020B0604020202020204" pitchFamily="34" charset="0"/>
              </a:rPr>
            </a:br>
            <a:r>
              <a:rPr lang="en-GB" altLang="en-US" sz="2800" dirty="0" smtClean="0">
                <a:latin typeface="Arial" panose="020B0604020202020204" pitchFamily="34" charset="0"/>
              </a:rPr>
              <a:t>		</a:t>
            </a:r>
            <a:r>
              <a:rPr lang="en-GB" altLang="en-US" sz="2200" i="1" dirty="0" smtClean="0">
                <a:latin typeface="Arial" panose="020B0604020202020204" pitchFamily="34" charset="0"/>
              </a:rPr>
              <a:t>Ex. The instructor engaged with learners (plus)</a:t>
            </a:r>
            <a:br>
              <a:rPr lang="en-GB" altLang="en-US" sz="2200" i="1" dirty="0" smtClean="0">
                <a:latin typeface="Arial" panose="020B0604020202020204" pitchFamily="34" charset="0"/>
              </a:rPr>
            </a:br>
            <a:r>
              <a:rPr lang="en-GB" altLang="en-US" sz="2200" i="1" dirty="0" smtClean="0">
                <a:latin typeface="Arial" panose="020B0604020202020204" pitchFamily="34" charset="0"/>
              </a:rPr>
              <a:t>       		      I didn’t have enough time to collaborate with others (minus)</a:t>
            </a:r>
            <a:endParaRPr lang="en-US" sz="2200" i="1" dirty="0"/>
          </a:p>
        </p:txBody>
      </p:sp>
    </p:spTree>
    <p:extLst>
      <p:ext uri="{BB962C8B-B14F-4D97-AF65-F5344CB8AC3E}">
        <p14:creationId xmlns:p14="http://schemas.microsoft.com/office/powerpoint/2010/main" val="3420606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1" nodeType="clickEffect">
                                  <p:stCondLst>
                                    <p:cond delay="0"/>
                                  </p:stCondLst>
                                  <p:childTnLst>
                                    <p:anim calcmode="lin" valueType="num">
                                      <p:cBhvr additive="base">
                                        <p:cTn id="12" dur="500"/>
                                        <p:tgtEl>
                                          <p:spTgt spid="14"/>
                                        </p:tgtEl>
                                        <p:attrNameLst>
                                          <p:attrName>ppt_x</p:attrName>
                                        </p:attrNameLst>
                                      </p:cBhvr>
                                      <p:tavLst>
                                        <p:tav tm="0">
                                          <p:val>
                                            <p:strVal val="ppt_x"/>
                                          </p:val>
                                        </p:tav>
                                        <p:tav tm="100000">
                                          <p:val>
                                            <p:strVal val="ppt_x"/>
                                          </p:val>
                                        </p:tav>
                                      </p:tavLst>
                                    </p:anim>
                                    <p:anim calcmode="lin" valueType="num">
                                      <p:cBhvr additive="base">
                                        <p:cTn id="13" dur="500"/>
                                        <p:tgtEl>
                                          <p:spTgt spid="14"/>
                                        </p:tgtEl>
                                        <p:attrNameLst>
                                          <p:attrName>ppt_y</p:attrName>
                                        </p:attrNameLst>
                                      </p:cBhvr>
                                      <p:tavLst>
                                        <p:tav tm="0">
                                          <p:val>
                                            <p:strVal val="ppt_y"/>
                                          </p:val>
                                        </p:tav>
                                        <p:tav tm="100000">
                                          <p:val>
                                            <p:strVal val="1+ppt_h/2"/>
                                          </p:val>
                                        </p:tav>
                                      </p:tavLst>
                                    </p:anim>
                                    <p:set>
                                      <p:cBhvr>
                                        <p:cTn id="14"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91066" y="1055518"/>
            <a:ext cx="10938934" cy="2269629"/>
          </a:xfrm>
          <a:prstGeom prst="rect">
            <a:avLst/>
          </a:prstGeom>
          <a:blipFill dpi="0" rotWithShape="1">
            <a:blip r:embed="rId3">
              <a:alphaModFix amt="19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469131" y="4115991"/>
            <a:ext cx="10727267" cy="1436912"/>
          </a:xfrm>
        </p:spPr>
        <p:txBody>
          <a:bodyPr>
            <a:normAutofit/>
          </a:bodyPr>
          <a:lstStyle/>
          <a:p>
            <a:pPr marL="0" indent="0">
              <a:buNone/>
            </a:pPr>
            <a:r>
              <a:rPr lang="en-US" sz="4800" b="1" dirty="0" smtClean="0"/>
              <a:t>Learning Styles Report Debrief</a:t>
            </a:r>
            <a:endParaRPr lang="en-US" dirty="0" smtClean="0"/>
          </a:p>
        </p:txBody>
      </p:sp>
      <p:sp>
        <p:nvSpPr>
          <p:cNvPr id="4" name="Footer Placeholder 3"/>
          <p:cNvSpPr>
            <a:spLocks noGrp="1"/>
          </p:cNvSpPr>
          <p:nvPr>
            <p:ph type="ftr" sz="quarter" idx="11"/>
          </p:nvPr>
        </p:nvSpPr>
        <p:spPr>
          <a:xfrm>
            <a:off x="-1059872" y="6569195"/>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20</a:t>
            </a:fld>
            <a:endParaRPr lang="en-US" dirty="0"/>
          </a:p>
        </p:txBody>
      </p:sp>
    </p:spTree>
    <p:extLst>
      <p:ext uri="{BB962C8B-B14F-4D97-AF65-F5344CB8AC3E}">
        <p14:creationId xmlns:p14="http://schemas.microsoft.com/office/powerpoint/2010/main" val="39113389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733" y="93265"/>
            <a:ext cx="10515600" cy="1325563"/>
          </a:xfrm>
        </p:spPr>
        <p:txBody>
          <a:bodyPr/>
          <a:lstStyle/>
          <a:p>
            <a:r>
              <a:rPr lang="en-US" dirty="0" smtClean="0"/>
              <a:t>Application of Learning</a:t>
            </a:r>
            <a:endParaRPr lang="en-US" dirty="0"/>
          </a:p>
        </p:txBody>
      </p:sp>
      <p:sp>
        <p:nvSpPr>
          <p:cNvPr id="5" name="Rectangle 4"/>
          <p:cNvSpPr/>
          <p:nvPr/>
        </p:nvSpPr>
        <p:spPr>
          <a:xfrm>
            <a:off x="279399" y="2433264"/>
            <a:ext cx="10938934" cy="2269629"/>
          </a:xfrm>
          <a:prstGeom prst="rect">
            <a:avLst/>
          </a:prstGeom>
          <a:blipFill dpi="0" rotWithShape="1">
            <a:blip r:embed="rId3">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702733" y="1418828"/>
            <a:ext cx="10515600" cy="4700059"/>
          </a:xfrm>
        </p:spPr>
        <p:txBody>
          <a:bodyPr>
            <a:normAutofit fontScale="92500"/>
          </a:bodyPr>
          <a:lstStyle/>
          <a:p>
            <a:r>
              <a:rPr lang="en-US" b="1" dirty="0" smtClean="0"/>
              <a:t>Engage in learning opportunities:</a:t>
            </a:r>
          </a:p>
          <a:p>
            <a:pPr lvl="1"/>
            <a:r>
              <a:rPr lang="en-US" b="1" dirty="0" smtClean="0"/>
              <a:t>Participate in the learning event, reflect on what you learned, predict “the way things should work” based on what you learned, and try it out to see what does work.</a:t>
            </a:r>
            <a:r>
              <a:rPr lang="en-US" sz="2800" b="1" dirty="0" smtClean="0"/>
              <a:t/>
            </a:r>
            <a:br>
              <a:rPr lang="en-US" sz="2800" b="1" dirty="0" smtClean="0"/>
            </a:br>
            <a:endParaRPr lang="en-US" sz="2800" b="1" dirty="0" smtClean="0"/>
          </a:p>
          <a:p>
            <a:r>
              <a:rPr lang="en-US" b="1" dirty="0" smtClean="0"/>
              <a:t>Complete your Contract for Change at the end of your report </a:t>
            </a:r>
          </a:p>
          <a:p>
            <a:endParaRPr lang="en-US" b="1" dirty="0"/>
          </a:p>
          <a:p>
            <a:r>
              <a:rPr lang="en-US" b="1" dirty="0" smtClean="0"/>
              <a:t>Start/Stop/Continue</a:t>
            </a:r>
          </a:p>
          <a:p>
            <a:pPr lvl="1"/>
            <a:r>
              <a:rPr lang="en-US" b="1" dirty="0" smtClean="0"/>
              <a:t>What is one thing you can start doing to leverage our learning style preferences to be a more effective learner and educator?</a:t>
            </a:r>
          </a:p>
          <a:p>
            <a:pPr lvl="1"/>
            <a:r>
              <a:rPr lang="en-US" b="1" dirty="0"/>
              <a:t>What is one thing you can stop doing to be a more effective learner and educator?</a:t>
            </a:r>
          </a:p>
          <a:p>
            <a:pPr lvl="1"/>
            <a:r>
              <a:rPr lang="en-US" b="1" dirty="0" smtClean="0"/>
              <a:t>What is one thing you can continue doing that works well for engaging in learning?</a:t>
            </a:r>
          </a:p>
        </p:txBody>
      </p:sp>
      <p:sp>
        <p:nvSpPr>
          <p:cNvPr id="4" name="Footer Placeholder 3"/>
          <p:cNvSpPr>
            <a:spLocks noGrp="1"/>
          </p:cNvSpPr>
          <p:nvPr>
            <p:ph type="ftr" sz="quarter" idx="11"/>
          </p:nvPr>
        </p:nvSpPr>
        <p:spPr>
          <a:xfrm>
            <a:off x="-1059872" y="6569195"/>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21</a:t>
            </a:fld>
            <a:endParaRPr lang="en-US" dirty="0"/>
          </a:p>
        </p:txBody>
      </p:sp>
    </p:spTree>
    <p:extLst>
      <p:ext uri="{BB962C8B-B14F-4D97-AF65-F5344CB8AC3E}">
        <p14:creationId xmlns:p14="http://schemas.microsoft.com/office/powerpoint/2010/main" val="31833197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rotWithShape="1">
          <a:blip r:embed="rId3"/>
          <a:srcRect l="11378" t="12097" r="71795" b="47833"/>
          <a:stretch/>
        </p:blipFill>
        <p:spPr bwMode="auto">
          <a:xfrm>
            <a:off x="6512994" y="43974"/>
            <a:ext cx="5695950" cy="2874645"/>
          </a:xfrm>
          <a:prstGeom prst="rect">
            <a:avLst/>
          </a:prstGeom>
          <a:ln>
            <a:noFill/>
          </a:ln>
          <a:extLst>
            <a:ext uri="{53640926-AAD7-44D8-BBD7-CCE9431645EC}">
              <a14:shadowObscured xmlns:a14="http://schemas.microsoft.com/office/drawing/2010/main"/>
            </a:ext>
          </a:extLst>
        </p:spPr>
      </p:pic>
      <p:sp>
        <p:nvSpPr>
          <p:cNvPr id="2" name="Title 1"/>
          <p:cNvSpPr>
            <a:spLocks noGrp="1"/>
          </p:cNvSpPr>
          <p:nvPr>
            <p:ph type="ctrTitle"/>
          </p:nvPr>
        </p:nvSpPr>
        <p:spPr>
          <a:xfrm>
            <a:off x="459170" y="174098"/>
            <a:ext cx="9144000" cy="1028169"/>
          </a:xfrm>
        </p:spPr>
        <p:txBody>
          <a:bodyPr/>
          <a:lstStyle/>
          <a:p>
            <a:pPr algn="l"/>
            <a:r>
              <a:rPr lang="en-US" dirty="0" smtClean="0"/>
              <a:t>Closing Thoughts</a:t>
            </a:r>
            <a:endParaRPr lang="en-US" dirty="0"/>
          </a:p>
        </p:txBody>
      </p:sp>
      <p:sp>
        <p:nvSpPr>
          <p:cNvPr id="3" name="Subtitle 2"/>
          <p:cNvSpPr>
            <a:spLocks noGrp="1"/>
          </p:cNvSpPr>
          <p:nvPr>
            <p:ph type="subTitle" idx="1"/>
          </p:nvPr>
        </p:nvSpPr>
        <p:spPr>
          <a:xfrm>
            <a:off x="795868" y="1495250"/>
            <a:ext cx="10240728" cy="3544409"/>
          </a:xfrm>
        </p:spPr>
        <p:txBody>
          <a:bodyPr>
            <a:normAutofit/>
          </a:bodyPr>
          <a:lstStyle/>
          <a:p>
            <a:pPr algn="l"/>
            <a:r>
              <a:rPr lang="en-US" sz="2800" b="1" i="1" dirty="0" smtClean="0"/>
              <a:t>Remember:</a:t>
            </a:r>
          </a:p>
          <a:p>
            <a:pPr marL="457200" indent="-457200" algn="l">
              <a:buFont typeface="Arial" panose="020B0604020202020204" pitchFamily="34" charset="0"/>
              <a:buChar char="•"/>
            </a:pPr>
            <a:r>
              <a:rPr lang="en-US" sz="2800" dirty="0" smtClean="0"/>
              <a:t>Each person learns in his/her own way</a:t>
            </a:r>
          </a:p>
          <a:p>
            <a:pPr marL="457200" indent="-457200" algn="l">
              <a:buFont typeface="Arial" panose="020B0604020202020204" pitchFamily="34" charset="0"/>
              <a:buChar char="•"/>
            </a:pPr>
            <a:r>
              <a:rPr lang="en-US" sz="2800" dirty="0" smtClean="0"/>
              <a:t>Learning is ongoing and dynamic</a:t>
            </a:r>
          </a:p>
          <a:p>
            <a:pPr marL="457200" indent="-457200" algn="l">
              <a:buFont typeface="Arial" panose="020B0604020202020204" pitchFamily="34" charset="0"/>
              <a:buChar char="•"/>
            </a:pPr>
            <a:r>
              <a:rPr lang="en-US" sz="2800" dirty="0" smtClean="0"/>
              <a:t>Using a variety of methods, activities, and styles will help to accommodate the different learning styles and preferences</a:t>
            </a:r>
            <a:endParaRPr lang="en-US" sz="2800" dirty="0"/>
          </a:p>
        </p:txBody>
      </p:sp>
      <p:sp>
        <p:nvSpPr>
          <p:cNvPr id="4" name="Rectangle 3"/>
          <p:cNvSpPr/>
          <p:nvPr/>
        </p:nvSpPr>
        <p:spPr>
          <a:xfrm>
            <a:off x="844694" y="4083586"/>
            <a:ext cx="10143075" cy="2272764"/>
          </a:xfrm>
          <a:prstGeom prst="rect">
            <a:avLst/>
          </a:prstGeom>
          <a:blipFill dpi="0" rotWithShape="1">
            <a:blip r:embed="rId4">
              <a:alphaModFix amt="2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ooter Placeholder 5"/>
          <p:cNvSpPr>
            <a:spLocks noGrp="1"/>
          </p:cNvSpPr>
          <p:nvPr>
            <p:ph type="ftr" sz="quarter" idx="11"/>
          </p:nvPr>
        </p:nvSpPr>
        <p:spPr>
          <a:xfrm>
            <a:off x="-1090663" y="6538912"/>
            <a:ext cx="4114800" cy="365125"/>
          </a:xfrm>
        </p:spPr>
        <p:txBody>
          <a:bodyPr/>
          <a:lstStyle/>
          <a:p>
            <a:r>
              <a:rPr lang="en-US" dirty="0" smtClean="0"/>
              <a:t>©2016 Assessments 24X7</a:t>
            </a:r>
            <a:endParaRPr lang="en-US" dirty="0"/>
          </a:p>
        </p:txBody>
      </p:sp>
      <p:sp>
        <p:nvSpPr>
          <p:cNvPr id="7" name="Slide Number Placeholder 6"/>
          <p:cNvSpPr>
            <a:spLocks noGrp="1"/>
          </p:cNvSpPr>
          <p:nvPr>
            <p:ph type="sldNum" sz="quarter" idx="12"/>
          </p:nvPr>
        </p:nvSpPr>
        <p:spPr/>
        <p:txBody>
          <a:bodyPr/>
          <a:lstStyle/>
          <a:p>
            <a:fld id="{35D9512D-810D-489D-B4F3-0792CA04F52C}" type="slidenum">
              <a:rPr lang="en-US" smtClean="0"/>
              <a:t>22</a:t>
            </a:fld>
            <a:endParaRPr lang="en-US" dirty="0"/>
          </a:p>
        </p:txBody>
      </p:sp>
    </p:spTree>
    <p:extLst>
      <p:ext uri="{BB962C8B-B14F-4D97-AF65-F5344CB8AC3E}">
        <p14:creationId xmlns:p14="http://schemas.microsoft.com/office/powerpoint/2010/main" val="777317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733" y="93265"/>
            <a:ext cx="10515600" cy="1325563"/>
          </a:xfrm>
        </p:spPr>
        <p:txBody>
          <a:bodyPr/>
          <a:lstStyle/>
          <a:p>
            <a:r>
              <a:rPr lang="en-US" dirty="0" smtClean="0"/>
              <a:t>Putting it Together</a:t>
            </a:r>
            <a:endParaRPr lang="en-US" dirty="0"/>
          </a:p>
        </p:txBody>
      </p:sp>
      <p:sp>
        <p:nvSpPr>
          <p:cNvPr id="3" name="Content Placeholder 2"/>
          <p:cNvSpPr>
            <a:spLocks noGrp="1"/>
          </p:cNvSpPr>
          <p:nvPr>
            <p:ph idx="1"/>
          </p:nvPr>
        </p:nvSpPr>
        <p:spPr>
          <a:xfrm>
            <a:off x="491067" y="1418829"/>
            <a:ext cx="6605770" cy="4311262"/>
          </a:xfrm>
        </p:spPr>
        <p:txBody>
          <a:bodyPr>
            <a:normAutofit/>
          </a:bodyPr>
          <a:lstStyle/>
          <a:p>
            <a:pPr marL="0" indent="0">
              <a:buNone/>
            </a:pPr>
            <a:endParaRPr lang="en-US" b="1" dirty="0" smtClean="0"/>
          </a:p>
          <a:p>
            <a:pPr marL="0" indent="0">
              <a:buNone/>
            </a:pPr>
            <a:r>
              <a:rPr lang="en-US" b="1" dirty="0" smtClean="0"/>
              <a:t>Optional Exercise:</a:t>
            </a:r>
            <a:r>
              <a:rPr lang="en-US" b="1" dirty="0"/>
              <a:t/>
            </a:r>
            <a:br>
              <a:rPr lang="en-US" b="1" dirty="0"/>
            </a:br>
            <a:r>
              <a:rPr lang="en-US" dirty="0" smtClean="0"/>
              <a:t>Using the Learning Styles Skill Building Template handout, complete in pairs. </a:t>
            </a:r>
          </a:p>
          <a:p>
            <a:pPr marL="0" indent="0">
              <a:buNone/>
            </a:pPr>
            <a:endParaRPr lang="en-US" dirty="0" smtClean="0"/>
          </a:p>
          <a:p>
            <a:pPr lvl="1"/>
            <a:r>
              <a:rPr lang="en-US" dirty="0" smtClean="0"/>
              <a:t>Answer “Checklist Questions”</a:t>
            </a:r>
          </a:p>
          <a:p>
            <a:pPr lvl="1"/>
            <a:r>
              <a:rPr lang="en-US" dirty="0" smtClean="0"/>
              <a:t>Complete Learning Cycle brainstorming boxes to outline “how” for each area</a:t>
            </a:r>
          </a:p>
          <a:p>
            <a:pPr lvl="1"/>
            <a:endParaRPr lang="en-US" dirty="0" smtClean="0"/>
          </a:p>
          <a:p>
            <a:pPr lvl="1"/>
            <a:endParaRPr lang="en-US" dirty="0"/>
          </a:p>
          <a:p>
            <a:pPr marL="457200" lvl="1" indent="0">
              <a:buNone/>
            </a:pPr>
            <a:endParaRPr lang="en-US" dirty="0" smtClean="0"/>
          </a:p>
        </p:txBody>
      </p:sp>
      <p:sp>
        <p:nvSpPr>
          <p:cNvPr id="4" name="Footer Placeholder 3"/>
          <p:cNvSpPr>
            <a:spLocks noGrp="1"/>
          </p:cNvSpPr>
          <p:nvPr>
            <p:ph type="ftr" sz="quarter" idx="11"/>
          </p:nvPr>
        </p:nvSpPr>
        <p:spPr>
          <a:xfrm>
            <a:off x="-1059872" y="6569195"/>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23</a:t>
            </a:fld>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85923" y="1234853"/>
            <a:ext cx="4157237" cy="3123369"/>
          </a:xfrm>
          <a:prstGeom prst="rect">
            <a:avLst/>
          </a:prstGeom>
        </p:spPr>
      </p:pic>
    </p:spTree>
    <p:extLst>
      <p:ext uri="{BB962C8B-B14F-4D97-AF65-F5344CB8AC3E}">
        <p14:creationId xmlns:p14="http://schemas.microsoft.com/office/powerpoint/2010/main" val="6294667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Styles</a:t>
            </a:r>
            <a:endParaRPr lang="en-US" dirty="0"/>
          </a:p>
        </p:txBody>
      </p:sp>
      <p:pic>
        <p:nvPicPr>
          <p:cNvPr id="4" name="Picture 3"/>
          <p:cNvPicPr/>
          <p:nvPr/>
        </p:nvPicPr>
        <p:blipFill rotWithShape="1">
          <a:blip r:embed="rId3"/>
          <a:srcRect l="11378" t="12097" r="71795" b="47833"/>
          <a:stretch/>
        </p:blipFill>
        <p:spPr bwMode="auto">
          <a:xfrm rot="10800000">
            <a:off x="0" y="4300008"/>
            <a:ext cx="4876800" cy="2421467"/>
          </a:xfrm>
          <a:prstGeom prst="rect">
            <a:avLst/>
          </a:prstGeom>
          <a:ln>
            <a:noFill/>
          </a:ln>
          <a:extLst>
            <a:ext uri="{53640926-AAD7-44D8-BBD7-CCE9431645EC}">
              <a14:shadowObscured xmlns:a14="http://schemas.microsoft.com/office/drawing/2010/main"/>
            </a:ext>
          </a:extLst>
        </p:spPr>
      </p:pic>
      <p:sp>
        <p:nvSpPr>
          <p:cNvPr id="6" name="Slide Number Placeholder 5"/>
          <p:cNvSpPr>
            <a:spLocks noGrp="1"/>
          </p:cNvSpPr>
          <p:nvPr>
            <p:ph type="sldNum" sz="quarter" idx="12"/>
          </p:nvPr>
        </p:nvSpPr>
        <p:spPr/>
        <p:txBody>
          <a:bodyPr/>
          <a:lstStyle/>
          <a:p>
            <a:fld id="{35D9512D-810D-489D-B4F3-0792CA04F52C}" type="slidenum">
              <a:rPr lang="en-US" smtClean="0"/>
              <a:t>3</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sp>
        <p:nvSpPr>
          <p:cNvPr id="9" name="TextBox 8"/>
          <p:cNvSpPr txBox="1"/>
          <p:nvPr/>
        </p:nvSpPr>
        <p:spPr>
          <a:xfrm>
            <a:off x="999605" y="1690688"/>
            <a:ext cx="10192789" cy="769441"/>
          </a:xfrm>
          <a:prstGeom prst="rect">
            <a:avLst/>
          </a:prstGeom>
          <a:noFill/>
        </p:spPr>
        <p:txBody>
          <a:bodyPr wrap="square" rtlCol="0">
            <a:spAutoFit/>
          </a:bodyPr>
          <a:lstStyle/>
          <a:p>
            <a:r>
              <a:rPr lang="en-US" sz="2200" b="1" dirty="0">
                <a:solidFill>
                  <a:srgbClr val="0070C0"/>
                </a:solidFill>
              </a:rPr>
              <a:t>Learning style</a:t>
            </a:r>
            <a:r>
              <a:rPr lang="en-US" sz="2200" dirty="0">
                <a:solidFill>
                  <a:srgbClr val="0070C0"/>
                </a:solidFill>
              </a:rPr>
              <a:t> is an individual's unique approach to learning based on strengths, weaknesses, and preferences.</a:t>
            </a:r>
          </a:p>
        </p:txBody>
      </p:sp>
      <p:sp>
        <p:nvSpPr>
          <p:cNvPr id="10" name="TextBox 9"/>
          <p:cNvSpPr txBox="1"/>
          <p:nvPr/>
        </p:nvSpPr>
        <p:spPr>
          <a:xfrm>
            <a:off x="3524596" y="2588450"/>
            <a:ext cx="7667798" cy="1015663"/>
          </a:xfrm>
          <a:prstGeom prst="rect">
            <a:avLst/>
          </a:prstGeom>
          <a:noFill/>
        </p:spPr>
        <p:txBody>
          <a:bodyPr wrap="square" rtlCol="0">
            <a:spAutoFit/>
          </a:bodyPr>
          <a:lstStyle/>
          <a:p>
            <a:r>
              <a:rPr lang="en-US" sz="2000" b="1" dirty="0" smtClean="0"/>
              <a:t>Learning Styles </a:t>
            </a:r>
            <a:r>
              <a:rPr lang="en-US" sz="2000" dirty="0" smtClean="0"/>
              <a:t>consists of distinctive behaviors that serve as indicators of how a person learns from and adapts to his/her environment. It also gives clues as to how a person’s mind operates.           </a:t>
            </a:r>
            <a:r>
              <a:rPr lang="en-US" sz="2000" i="1" dirty="0" smtClean="0"/>
              <a:t>- Anthony </a:t>
            </a:r>
            <a:r>
              <a:rPr lang="en-US" sz="2000" i="1" dirty="0" smtClean="0"/>
              <a:t>Gregorc</a:t>
            </a:r>
            <a:endParaRPr lang="en-US" sz="2000" i="1" dirty="0"/>
          </a:p>
        </p:txBody>
      </p:sp>
      <p:sp>
        <p:nvSpPr>
          <p:cNvPr id="11" name="TextBox 10"/>
          <p:cNvSpPr txBox="1"/>
          <p:nvPr/>
        </p:nvSpPr>
        <p:spPr>
          <a:xfrm>
            <a:off x="1667740" y="2792126"/>
            <a:ext cx="7667798" cy="707886"/>
          </a:xfrm>
          <a:prstGeom prst="rect">
            <a:avLst/>
          </a:prstGeom>
          <a:noFill/>
        </p:spPr>
        <p:txBody>
          <a:bodyPr wrap="square" rtlCol="0">
            <a:spAutoFit/>
          </a:bodyPr>
          <a:lstStyle/>
          <a:p>
            <a:r>
              <a:rPr lang="en-US" sz="2000" b="1" dirty="0" smtClean="0"/>
              <a:t>Learning Style </a:t>
            </a:r>
            <a:r>
              <a:rPr lang="en-US" sz="2000" dirty="0" smtClean="0"/>
              <a:t>is the unique way each individual gathers and processes information. 				               	</a:t>
            </a:r>
            <a:r>
              <a:rPr lang="en-US" sz="2000" i="1" dirty="0" smtClean="0"/>
              <a:t>- Nancy Dixon</a:t>
            </a:r>
            <a:endParaRPr lang="en-US" sz="2000" i="1" dirty="0"/>
          </a:p>
        </p:txBody>
      </p:sp>
      <p:sp>
        <p:nvSpPr>
          <p:cNvPr id="12" name="TextBox 11"/>
          <p:cNvSpPr txBox="1"/>
          <p:nvPr/>
        </p:nvSpPr>
        <p:spPr>
          <a:xfrm>
            <a:off x="1198071" y="3321042"/>
            <a:ext cx="7667798" cy="1015663"/>
          </a:xfrm>
          <a:prstGeom prst="rect">
            <a:avLst/>
          </a:prstGeom>
          <a:noFill/>
        </p:spPr>
        <p:txBody>
          <a:bodyPr wrap="square" rtlCol="0">
            <a:spAutoFit/>
          </a:bodyPr>
          <a:lstStyle/>
          <a:p>
            <a:r>
              <a:rPr lang="en-US" sz="2000" b="1" dirty="0" smtClean="0"/>
              <a:t>Learning Style </a:t>
            </a:r>
            <a:r>
              <a:rPr lang="en-US" sz="2000" dirty="0" smtClean="0"/>
              <a:t>describes a student in terms of those education conditions under which he/she is most likely to learn. Learning style describes </a:t>
            </a:r>
            <a:r>
              <a:rPr lang="en-US" sz="2000" b="1" dirty="0" smtClean="0"/>
              <a:t>how</a:t>
            </a:r>
            <a:r>
              <a:rPr lang="en-US" sz="2000" dirty="0" smtClean="0"/>
              <a:t> students learn – not what they learn.	</a:t>
            </a:r>
            <a:r>
              <a:rPr lang="en-US" sz="2000" dirty="0"/>
              <a:t> </a:t>
            </a:r>
            <a:r>
              <a:rPr lang="en-US" sz="2000" dirty="0" smtClean="0"/>
              <a:t>      </a:t>
            </a:r>
            <a:r>
              <a:rPr lang="en-US" sz="2000" i="1" dirty="0" smtClean="0"/>
              <a:t>- David Hunt</a:t>
            </a:r>
            <a:endParaRPr lang="en-US" sz="2000" i="1" dirty="0"/>
          </a:p>
        </p:txBody>
      </p:sp>
      <p:sp>
        <p:nvSpPr>
          <p:cNvPr id="13" name="TextBox 12"/>
          <p:cNvSpPr txBox="1"/>
          <p:nvPr/>
        </p:nvSpPr>
        <p:spPr>
          <a:xfrm>
            <a:off x="2137409" y="4228494"/>
            <a:ext cx="7667798" cy="1323439"/>
          </a:xfrm>
          <a:prstGeom prst="rect">
            <a:avLst/>
          </a:prstGeom>
          <a:noFill/>
        </p:spPr>
        <p:txBody>
          <a:bodyPr wrap="square" rtlCol="0">
            <a:spAutoFit/>
          </a:bodyPr>
          <a:lstStyle/>
          <a:p>
            <a:r>
              <a:rPr lang="en-US" sz="2000" b="1" dirty="0" smtClean="0"/>
              <a:t>Learning Styles </a:t>
            </a:r>
            <a:r>
              <a:rPr lang="en-US" sz="2000" dirty="0" smtClean="0"/>
              <a:t>are the composition of characteristics and cognitive, affective, and physiological factors that serve as relatively stable indications of how a learner perceives, interacts with, and responds to a learning environment.			               	     </a:t>
            </a:r>
            <a:r>
              <a:rPr lang="en-US" sz="2000" i="1" dirty="0" smtClean="0"/>
              <a:t>- Dennis Keefe</a:t>
            </a:r>
            <a:endParaRPr lang="en-US" sz="2000" i="1" dirty="0"/>
          </a:p>
        </p:txBody>
      </p:sp>
      <p:sp>
        <p:nvSpPr>
          <p:cNvPr id="14" name="TextBox 13"/>
          <p:cNvSpPr txBox="1"/>
          <p:nvPr/>
        </p:nvSpPr>
        <p:spPr>
          <a:xfrm>
            <a:off x="3686002" y="5523249"/>
            <a:ext cx="7667798" cy="1015663"/>
          </a:xfrm>
          <a:prstGeom prst="rect">
            <a:avLst/>
          </a:prstGeom>
          <a:noFill/>
        </p:spPr>
        <p:txBody>
          <a:bodyPr wrap="square" rtlCol="0">
            <a:spAutoFit/>
          </a:bodyPr>
          <a:lstStyle/>
          <a:p>
            <a:r>
              <a:rPr lang="en-US" sz="2000" b="1" dirty="0" smtClean="0"/>
              <a:t>Learning Styles </a:t>
            </a:r>
            <a:r>
              <a:rPr lang="en-US" sz="2000" dirty="0" smtClean="0"/>
              <a:t>refers to the way individual people begin to concentrate, process, internalize and remember new and difficult material.			 		</a:t>
            </a:r>
            <a:r>
              <a:rPr lang="en-US" sz="2000" dirty="0"/>
              <a:t>	</a:t>
            </a:r>
            <a:r>
              <a:rPr lang="en-US" sz="2000" dirty="0" smtClean="0"/>
              <a:t>               	</a:t>
            </a:r>
            <a:r>
              <a:rPr lang="en-US" sz="2000" i="1" dirty="0" smtClean="0"/>
              <a:t>- Rita and Kenneth Dunn</a:t>
            </a:r>
            <a:endParaRPr lang="en-US" sz="2000" i="1" dirty="0"/>
          </a:p>
        </p:txBody>
      </p:sp>
      <p:sp>
        <p:nvSpPr>
          <p:cNvPr id="15" name="TextBox 14"/>
          <p:cNvSpPr txBox="1"/>
          <p:nvPr/>
        </p:nvSpPr>
        <p:spPr>
          <a:xfrm>
            <a:off x="1350470" y="2838293"/>
            <a:ext cx="10192789" cy="1938992"/>
          </a:xfrm>
          <a:prstGeom prst="rect">
            <a:avLst/>
          </a:prstGeom>
          <a:noFill/>
        </p:spPr>
        <p:txBody>
          <a:bodyPr wrap="square" rtlCol="0">
            <a:spAutoFit/>
          </a:bodyPr>
          <a:lstStyle/>
          <a:p>
            <a:r>
              <a:rPr lang="en-US" sz="4000" dirty="0" smtClean="0">
                <a:solidFill>
                  <a:srgbClr val="0070C0"/>
                </a:solidFill>
              </a:rPr>
              <a:t>Are there any additions that should be included in the definition? Any things you disagree with that should be reconsidered? </a:t>
            </a:r>
            <a:endParaRPr lang="en-US" sz="4000" dirty="0">
              <a:solidFill>
                <a:srgbClr val="0070C0"/>
              </a:solidFill>
            </a:endParaRPr>
          </a:p>
        </p:txBody>
      </p:sp>
    </p:spTree>
    <p:extLst>
      <p:ext uri="{BB962C8B-B14F-4D97-AF65-F5344CB8AC3E}">
        <p14:creationId xmlns:p14="http://schemas.microsoft.com/office/powerpoint/2010/main" val="3892774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1" nodeType="clickEffect">
                                  <p:stCondLst>
                                    <p:cond delay="0"/>
                                  </p:stCondLst>
                                  <p:childTnLst>
                                    <p:anim calcmode="lin" valueType="num">
                                      <p:cBhvr additive="base">
                                        <p:cTn id="12" dur="500"/>
                                        <p:tgtEl>
                                          <p:spTgt spid="10"/>
                                        </p:tgtEl>
                                        <p:attrNameLst>
                                          <p:attrName>ppt_x</p:attrName>
                                        </p:attrNameLst>
                                      </p:cBhvr>
                                      <p:tavLst>
                                        <p:tav tm="0">
                                          <p:val>
                                            <p:strVal val="ppt_x"/>
                                          </p:val>
                                        </p:tav>
                                        <p:tav tm="100000">
                                          <p:val>
                                            <p:strVal val="ppt_x"/>
                                          </p:val>
                                        </p:tav>
                                      </p:tavLst>
                                    </p:anim>
                                    <p:anim calcmode="lin" valueType="num">
                                      <p:cBhvr additive="base">
                                        <p:cTn id="13" dur="500"/>
                                        <p:tgtEl>
                                          <p:spTgt spid="10"/>
                                        </p:tgtEl>
                                        <p:attrNameLst>
                                          <p:attrName>ppt_y</p:attrName>
                                        </p:attrNameLst>
                                      </p:cBhvr>
                                      <p:tavLst>
                                        <p:tav tm="0">
                                          <p:val>
                                            <p:strVal val="ppt_y"/>
                                          </p:val>
                                        </p:tav>
                                        <p:tav tm="100000">
                                          <p:val>
                                            <p:strVal val="1+ppt_h/2"/>
                                          </p:val>
                                        </p:tav>
                                      </p:tavLst>
                                    </p:anim>
                                    <p:set>
                                      <p:cBhvr>
                                        <p:cTn id="14" dur="1" fill="hold">
                                          <p:stCondLst>
                                            <p:cond delay="499"/>
                                          </p:stCondLst>
                                        </p:cTn>
                                        <p:tgtEl>
                                          <p:spTgt spid="10"/>
                                        </p:tgtEl>
                                        <p:attrNameLst>
                                          <p:attrName>style.visibility</p:attrName>
                                        </p:attrNameLst>
                                      </p:cBhvr>
                                      <p:to>
                                        <p:strVal val="hidden"/>
                                      </p:to>
                                    </p:set>
                                  </p:childTnLst>
                                </p:cTn>
                              </p:par>
                              <p:par>
                                <p:cTn id="15" presetID="2" presetClass="entr" presetSubtype="4"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xit" presetSubtype="4" fill="hold" grpId="1" nodeType="clickEffect">
                                  <p:stCondLst>
                                    <p:cond delay="0"/>
                                  </p:stCondLst>
                                  <p:childTnLst>
                                    <p:anim calcmode="lin" valueType="num">
                                      <p:cBhvr additive="base">
                                        <p:cTn id="22" dur="500"/>
                                        <p:tgtEl>
                                          <p:spTgt spid="11"/>
                                        </p:tgtEl>
                                        <p:attrNameLst>
                                          <p:attrName>ppt_x</p:attrName>
                                        </p:attrNameLst>
                                      </p:cBhvr>
                                      <p:tavLst>
                                        <p:tav tm="0">
                                          <p:val>
                                            <p:strVal val="ppt_x"/>
                                          </p:val>
                                        </p:tav>
                                        <p:tav tm="100000">
                                          <p:val>
                                            <p:strVal val="ppt_x"/>
                                          </p:val>
                                        </p:tav>
                                      </p:tavLst>
                                    </p:anim>
                                    <p:anim calcmode="lin" valueType="num">
                                      <p:cBhvr additive="base">
                                        <p:cTn id="23" dur="500"/>
                                        <p:tgtEl>
                                          <p:spTgt spid="11"/>
                                        </p:tgtEl>
                                        <p:attrNameLst>
                                          <p:attrName>ppt_y</p:attrName>
                                        </p:attrNameLst>
                                      </p:cBhvr>
                                      <p:tavLst>
                                        <p:tav tm="0">
                                          <p:val>
                                            <p:strVal val="ppt_y"/>
                                          </p:val>
                                        </p:tav>
                                        <p:tav tm="100000">
                                          <p:val>
                                            <p:strVal val="1+ppt_h/2"/>
                                          </p:val>
                                        </p:tav>
                                      </p:tavLst>
                                    </p:anim>
                                    <p:set>
                                      <p:cBhvr>
                                        <p:cTn id="24" dur="1" fill="hold">
                                          <p:stCondLst>
                                            <p:cond delay="499"/>
                                          </p:stCondLst>
                                        </p:cTn>
                                        <p:tgtEl>
                                          <p:spTgt spid="11"/>
                                        </p:tgtEl>
                                        <p:attrNameLst>
                                          <p:attrName>style.visibility</p:attrName>
                                        </p:attrNameLst>
                                      </p:cBhvr>
                                      <p:to>
                                        <p:strVal val="hidden"/>
                                      </p:to>
                                    </p:set>
                                  </p:childTnLst>
                                </p:cTn>
                              </p:par>
                              <p:par>
                                <p:cTn id="25" presetID="2" presetClass="entr" presetSubtype="4"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ppt_x"/>
                                          </p:val>
                                        </p:tav>
                                        <p:tav tm="100000">
                                          <p:val>
                                            <p:strVal val="#ppt_x"/>
                                          </p:val>
                                        </p:tav>
                                      </p:tavLst>
                                    </p:anim>
                                    <p:anim calcmode="lin" valueType="num">
                                      <p:cBhvr additive="base">
                                        <p:cTn id="2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xit" presetSubtype="4" fill="hold" grpId="1" nodeType="clickEffect">
                                  <p:stCondLst>
                                    <p:cond delay="0"/>
                                  </p:stCondLst>
                                  <p:childTnLst>
                                    <p:anim calcmode="lin" valueType="num">
                                      <p:cBhvr additive="base">
                                        <p:cTn id="32" dur="500"/>
                                        <p:tgtEl>
                                          <p:spTgt spid="12"/>
                                        </p:tgtEl>
                                        <p:attrNameLst>
                                          <p:attrName>ppt_x</p:attrName>
                                        </p:attrNameLst>
                                      </p:cBhvr>
                                      <p:tavLst>
                                        <p:tav tm="0">
                                          <p:val>
                                            <p:strVal val="ppt_x"/>
                                          </p:val>
                                        </p:tav>
                                        <p:tav tm="100000">
                                          <p:val>
                                            <p:strVal val="ppt_x"/>
                                          </p:val>
                                        </p:tav>
                                      </p:tavLst>
                                    </p:anim>
                                    <p:anim calcmode="lin" valueType="num">
                                      <p:cBhvr additive="base">
                                        <p:cTn id="33" dur="500"/>
                                        <p:tgtEl>
                                          <p:spTgt spid="12"/>
                                        </p:tgtEl>
                                        <p:attrNameLst>
                                          <p:attrName>ppt_y</p:attrName>
                                        </p:attrNameLst>
                                      </p:cBhvr>
                                      <p:tavLst>
                                        <p:tav tm="0">
                                          <p:val>
                                            <p:strVal val="ppt_y"/>
                                          </p:val>
                                        </p:tav>
                                        <p:tav tm="100000">
                                          <p:val>
                                            <p:strVal val="1+ppt_h/2"/>
                                          </p:val>
                                        </p:tav>
                                      </p:tavLst>
                                    </p:anim>
                                    <p:set>
                                      <p:cBhvr>
                                        <p:cTn id="34" dur="1" fill="hold">
                                          <p:stCondLst>
                                            <p:cond delay="499"/>
                                          </p:stCondLst>
                                        </p:cTn>
                                        <p:tgtEl>
                                          <p:spTgt spid="12"/>
                                        </p:tgtEl>
                                        <p:attrNameLst>
                                          <p:attrName>style.visibility</p:attrName>
                                        </p:attrNameLst>
                                      </p:cBhvr>
                                      <p:to>
                                        <p:strVal val="hidden"/>
                                      </p:to>
                                    </p:set>
                                  </p:childTnLst>
                                </p:cTn>
                              </p:par>
                              <p:par>
                                <p:cTn id="35" presetID="2" presetClass="entr" presetSubtype="4"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xit" presetSubtype="4" fill="hold" grpId="1" nodeType="clickEffect">
                                  <p:stCondLst>
                                    <p:cond delay="0"/>
                                  </p:stCondLst>
                                  <p:childTnLst>
                                    <p:anim calcmode="lin" valueType="num">
                                      <p:cBhvr additive="base">
                                        <p:cTn id="42" dur="500"/>
                                        <p:tgtEl>
                                          <p:spTgt spid="13"/>
                                        </p:tgtEl>
                                        <p:attrNameLst>
                                          <p:attrName>ppt_x</p:attrName>
                                        </p:attrNameLst>
                                      </p:cBhvr>
                                      <p:tavLst>
                                        <p:tav tm="0">
                                          <p:val>
                                            <p:strVal val="ppt_x"/>
                                          </p:val>
                                        </p:tav>
                                        <p:tav tm="100000">
                                          <p:val>
                                            <p:strVal val="ppt_x"/>
                                          </p:val>
                                        </p:tav>
                                      </p:tavLst>
                                    </p:anim>
                                    <p:anim calcmode="lin" valueType="num">
                                      <p:cBhvr additive="base">
                                        <p:cTn id="43" dur="500"/>
                                        <p:tgtEl>
                                          <p:spTgt spid="13"/>
                                        </p:tgtEl>
                                        <p:attrNameLst>
                                          <p:attrName>ppt_y</p:attrName>
                                        </p:attrNameLst>
                                      </p:cBhvr>
                                      <p:tavLst>
                                        <p:tav tm="0">
                                          <p:val>
                                            <p:strVal val="ppt_y"/>
                                          </p:val>
                                        </p:tav>
                                        <p:tav tm="100000">
                                          <p:val>
                                            <p:strVal val="1+ppt_h/2"/>
                                          </p:val>
                                        </p:tav>
                                      </p:tavLst>
                                    </p:anim>
                                    <p:set>
                                      <p:cBhvr>
                                        <p:cTn id="44" dur="1" fill="hold">
                                          <p:stCondLst>
                                            <p:cond delay="499"/>
                                          </p:stCondLst>
                                        </p:cTn>
                                        <p:tgtEl>
                                          <p:spTgt spid="13"/>
                                        </p:tgtEl>
                                        <p:attrNameLst>
                                          <p:attrName>style.visibility</p:attrName>
                                        </p:attrNameLst>
                                      </p:cBhvr>
                                      <p:to>
                                        <p:strVal val="hidden"/>
                                      </p:to>
                                    </p:set>
                                  </p:childTnLst>
                                </p:cTn>
                              </p:par>
                              <p:par>
                                <p:cTn id="45" presetID="2" presetClass="entr" presetSubtype="4"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500" fill="hold"/>
                                        <p:tgtEl>
                                          <p:spTgt spid="14"/>
                                        </p:tgtEl>
                                        <p:attrNameLst>
                                          <p:attrName>ppt_x</p:attrName>
                                        </p:attrNameLst>
                                      </p:cBhvr>
                                      <p:tavLst>
                                        <p:tav tm="0">
                                          <p:val>
                                            <p:strVal val="#ppt_x"/>
                                          </p:val>
                                        </p:tav>
                                        <p:tav tm="100000">
                                          <p:val>
                                            <p:strVal val="#ppt_x"/>
                                          </p:val>
                                        </p:tav>
                                      </p:tavLst>
                                    </p:anim>
                                    <p:anim calcmode="lin" valueType="num">
                                      <p:cBhvr additive="base">
                                        <p:cTn id="4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xit" presetSubtype="4" fill="hold" grpId="1" nodeType="clickEffect">
                                  <p:stCondLst>
                                    <p:cond delay="0"/>
                                  </p:stCondLst>
                                  <p:childTnLst>
                                    <p:anim calcmode="lin" valueType="num">
                                      <p:cBhvr additive="base">
                                        <p:cTn id="52" dur="500"/>
                                        <p:tgtEl>
                                          <p:spTgt spid="14"/>
                                        </p:tgtEl>
                                        <p:attrNameLst>
                                          <p:attrName>ppt_x</p:attrName>
                                        </p:attrNameLst>
                                      </p:cBhvr>
                                      <p:tavLst>
                                        <p:tav tm="0">
                                          <p:val>
                                            <p:strVal val="ppt_x"/>
                                          </p:val>
                                        </p:tav>
                                        <p:tav tm="100000">
                                          <p:val>
                                            <p:strVal val="ppt_x"/>
                                          </p:val>
                                        </p:tav>
                                      </p:tavLst>
                                    </p:anim>
                                    <p:anim calcmode="lin" valueType="num">
                                      <p:cBhvr additive="base">
                                        <p:cTn id="53" dur="500"/>
                                        <p:tgtEl>
                                          <p:spTgt spid="14"/>
                                        </p:tgtEl>
                                        <p:attrNameLst>
                                          <p:attrName>ppt_y</p:attrName>
                                        </p:attrNameLst>
                                      </p:cBhvr>
                                      <p:tavLst>
                                        <p:tav tm="0">
                                          <p:val>
                                            <p:strVal val="ppt_y"/>
                                          </p:val>
                                        </p:tav>
                                        <p:tav tm="100000">
                                          <p:val>
                                            <p:strVal val="1+ppt_h/2"/>
                                          </p:val>
                                        </p:tav>
                                      </p:tavLst>
                                    </p:anim>
                                    <p:set>
                                      <p:cBhvr>
                                        <p:cTn id="54" dur="1" fill="hold">
                                          <p:stCondLst>
                                            <p:cond delay="499"/>
                                          </p:stCondLst>
                                        </p:cTn>
                                        <p:tgtEl>
                                          <p:spTgt spid="1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12" grpId="0"/>
      <p:bldP spid="12" grpId="1"/>
      <p:bldP spid="13" grpId="0"/>
      <p:bldP spid="13" grpId="1"/>
      <p:bldP spid="14" grpId="0"/>
      <p:bldP spid="14" grpId="1"/>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4197"/>
            <a:ext cx="10515600" cy="1325563"/>
          </a:xfrm>
        </p:spPr>
        <p:txBody>
          <a:bodyPr/>
          <a:lstStyle/>
          <a:p>
            <a:r>
              <a:rPr lang="en-US" dirty="0" smtClean="0"/>
              <a:t>Learning Styles Overview</a:t>
            </a:r>
            <a:endParaRPr lang="en-US" dirty="0"/>
          </a:p>
        </p:txBody>
      </p:sp>
      <p:pic>
        <p:nvPicPr>
          <p:cNvPr id="4" name="Content Placeholder 3"/>
          <p:cNvPicPr>
            <a:picLocks noGrp="1" noChangeAspect="1"/>
          </p:cNvPicPr>
          <p:nvPr>
            <p:ph idx="1"/>
          </p:nvPr>
        </p:nvPicPr>
        <p:blipFill rotWithShape="1">
          <a:blip r:embed="rId3"/>
          <a:srcRect l="8807" t="47032" r="69863" b="30863"/>
          <a:stretch/>
        </p:blipFill>
        <p:spPr>
          <a:xfrm>
            <a:off x="488580" y="1663963"/>
            <a:ext cx="11214839" cy="2463501"/>
          </a:xfrm>
          <a:prstGeom prst="rect">
            <a:avLst/>
          </a:prstGeom>
        </p:spPr>
      </p:pic>
      <p:sp>
        <p:nvSpPr>
          <p:cNvPr id="5" name="TextBox 4"/>
          <p:cNvSpPr txBox="1"/>
          <p:nvPr/>
        </p:nvSpPr>
        <p:spPr>
          <a:xfrm>
            <a:off x="2065468" y="5001364"/>
            <a:ext cx="5497158" cy="1477328"/>
          </a:xfrm>
          <a:prstGeom prst="rect">
            <a:avLst/>
          </a:prstGeom>
          <a:noFill/>
          <a:ln>
            <a:noFill/>
          </a:ln>
        </p:spPr>
        <p:txBody>
          <a:bodyPr wrap="square" rtlCol="0">
            <a:spAutoFit/>
          </a:bodyPr>
          <a:lstStyle/>
          <a:p>
            <a:r>
              <a:rPr lang="en-US" b="1" dirty="0" smtClean="0">
                <a:solidFill>
                  <a:srgbClr val="18A9B8"/>
                </a:solidFill>
              </a:rPr>
              <a:t>Translating: </a:t>
            </a:r>
            <a:r>
              <a:rPr lang="en-US" dirty="0" smtClean="0"/>
              <a:t/>
            </a:r>
            <a:br>
              <a:rPr lang="en-US" dirty="0" smtClean="0"/>
            </a:br>
            <a:r>
              <a:rPr lang="en-US" dirty="0" smtClean="0"/>
              <a:t>Looks at whom an individual relies on most in managing transfer of learning, and to make sense of what they see, hear or sense</a:t>
            </a:r>
          </a:p>
          <a:p>
            <a:pPr algn="ctr"/>
            <a:r>
              <a:rPr lang="en-US" b="1" dirty="0" smtClean="0"/>
              <a:t>“Dependent”, “Collaborative”, and  “Autonomous”</a:t>
            </a:r>
            <a:endParaRPr lang="en-US" b="1" dirty="0"/>
          </a:p>
        </p:txBody>
      </p:sp>
      <p:sp>
        <p:nvSpPr>
          <p:cNvPr id="6" name="TextBox 5"/>
          <p:cNvSpPr txBox="1"/>
          <p:nvPr/>
        </p:nvSpPr>
        <p:spPr>
          <a:xfrm>
            <a:off x="1023770" y="4552278"/>
            <a:ext cx="5497158" cy="1200329"/>
          </a:xfrm>
          <a:prstGeom prst="rect">
            <a:avLst/>
          </a:prstGeom>
          <a:noFill/>
          <a:ln>
            <a:noFill/>
          </a:ln>
        </p:spPr>
        <p:txBody>
          <a:bodyPr wrap="square" rtlCol="0">
            <a:spAutoFit/>
          </a:bodyPr>
          <a:lstStyle/>
          <a:p>
            <a:r>
              <a:rPr lang="en-US" b="1" dirty="0" smtClean="0">
                <a:solidFill>
                  <a:srgbClr val="5E52A2"/>
                </a:solidFill>
              </a:rPr>
              <a:t>Attending: </a:t>
            </a:r>
            <a:r>
              <a:rPr lang="en-US" dirty="0" smtClean="0"/>
              <a:t/>
            </a:r>
            <a:br>
              <a:rPr lang="en-US" dirty="0" smtClean="0"/>
            </a:br>
            <a:r>
              <a:rPr lang="en-US" dirty="0" smtClean="0"/>
              <a:t>Examines motivation to learn and levels of commitment or concentration</a:t>
            </a:r>
          </a:p>
          <a:p>
            <a:r>
              <a:rPr lang="en-US" dirty="0" smtClean="0"/>
              <a:t>	</a:t>
            </a:r>
            <a:r>
              <a:rPr lang="en-US" b="1" dirty="0" smtClean="0"/>
              <a:t>“Telescopic”  and  “Wide-Angled”</a:t>
            </a:r>
            <a:endParaRPr lang="en-US" b="1" dirty="0"/>
          </a:p>
        </p:txBody>
      </p:sp>
      <p:sp>
        <p:nvSpPr>
          <p:cNvPr id="7" name="TextBox 6"/>
          <p:cNvSpPr txBox="1"/>
          <p:nvPr/>
        </p:nvSpPr>
        <p:spPr>
          <a:xfrm>
            <a:off x="7715026" y="5264076"/>
            <a:ext cx="4724400" cy="1200329"/>
          </a:xfrm>
          <a:prstGeom prst="rect">
            <a:avLst/>
          </a:prstGeom>
          <a:noFill/>
          <a:ln>
            <a:noFill/>
          </a:ln>
        </p:spPr>
        <p:txBody>
          <a:bodyPr wrap="square" rtlCol="0">
            <a:spAutoFit/>
          </a:bodyPr>
          <a:lstStyle/>
          <a:p>
            <a:r>
              <a:rPr lang="en-US" b="1" dirty="0" smtClean="0">
                <a:solidFill>
                  <a:srgbClr val="00B050"/>
                </a:solidFill>
              </a:rPr>
              <a:t>Understanding: </a:t>
            </a:r>
            <a:r>
              <a:rPr lang="en-US" dirty="0" smtClean="0"/>
              <a:t/>
            </a:r>
            <a:br>
              <a:rPr lang="en-US" dirty="0" smtClean="0"/>
            </a:br>
            <a:r>
              <a:rPr lang="en-US" dirty="0" smtClean="0"/>
              <a:t>Reviews an individual’s preferences for synthesizing data or information they receive </a:t>
            </a:r>
            <a:br>
              <a:rPr lang="en-US" dirty="0" smtClean="0"/>
            </a:br>
            <a:r>
              <a:rPr lang="en-US" dirty="0" smtClean="0"/>
              <a:t>          </a:t>
            </a:r>
            <a:r>
              <a:rPr lang="en-US" b="1" dirty="0" smtClean="0"/>
              <a:t>“Global” or  “Analytical”</a:t>
            </a:r>
            <a:endParaRPr lang="en-US" b="1" dirty="0"/>
          </a:p>
        </p:txBody>
      </p:sp>
      <p:sp>
        <p:nvSpPr>
          <p:cNvPr id="8" name="TextBox 7"/>
          <p:cNvSpPr txBox="1"/>
          <p:nvPr/>
        </p:nvSpPr>
        <p:spPr>
          <a:xfrm>
            <a:off x="6673328" y="4704678"/>
            <a:ext cx="5497158" cy="1200329"/>
          </a:xfrm>
          <a:prstGeom prst="rect">
            <a:avLst/>
          </a:prstGeom>
          <a:noFill/>
          <a:ln>
            <a:noFill/>
          </a:ln>
        </p:spPr>
        <p:txBody>
          <a:bodyPr wrap="square" rtlCol="0">
            <a:spAutoFit/>
          </a:bodyPr>
          <a:lstStyle/>
          <a:p>
            <a:r>
              <a:rPr lang="en-US" b="1" dirty="0" smtClean="0">
                <a:solidFill>
                  <a:srgbClr val="FF0000"/>
                </a:solidFill>
              </a:rPr>
              <a:t>Relating: </a:t>
            </a:r>
            <a:r>
              <a:rPr lang="en-US" dirty="0" smtClean="0"/>
              <a:t/>
            </a:r>
            <a:br>
              <a:rPr lang="en-US" dirty="0" smtClean="0"/>
            </a:br>
            <a:r>
              <a:rPr lang="en-US" dirty="0" smtClean="0"/>
              <a:t>Considers individual’s perception of data or information, and how it is related to existing knowledge</a:t>
            </a:r>
          </a:p>
          <a:p>
            <a:r>
              <a:rPr lang="en-US" dirty="0"/>
              <a:t>	</a:t>
            </a:r>
            <a:r>
              <a:rPr lang="en-US" b="1" dirty="0" smtClean="0"/>
              <a:t>“Visual”, “Auditory”, or  “Kinesthetic”</a:t>
            </a:r>
            <a:endParaRPr lang="en-US" b="1" dirty="0"/>
          </a:p>
        </p:txBody>
      </p:sp>
      <p:sp>
        <p:nvSpPr>
          <p:cNvPr id="3" name="Footer Placeholder 2"/>
          <p:cNvSpPr>
            <a:spLocks noGrp="1"/>
          </p:cNvSpPr>
          <p:nvPr>
            <p:ph type="ftr" sz="quarter" idx="11"/>
          </p:nvPr>
        </p:nvSpPr>
        <p:spPr>
          <a:xfrm>
            <a:off x="-1033630" y="6562653"/>
            <a:ext cx="4114800" cy="365125"/>
          </a:xfrm>
        </p:spPr>
        <p:txBody>
          <a:bodyPr/>
          <a:lstStyle/>
          <a:p>
            <a:r>
              <a:rPr lang="en-US" dirty="0" smtClean="0"/>
              <a:t>©2016 Assessments 24X7</a:t>
            </a:r>
            <a:endParaRPr lang="en-US" dirty="0"/>
          </a:p>
        </p:txBody>
      </p:sp>
      <p:sp>
        <p:nvSpPr>
          <p:cNvPr id="9" name="Slide Number Placeholder 8"/>
          <p:cNvSpPr>
            <a:spLocks noGrp="1"/>
          </p:cNvSpPr>
          <p:nvPr>
            <p:ph type="sldNum" sz="quarter" idx="12"/>
          </p:nvPr>
        </p:nvSpPr>
        <p:spPr/>
        <p:txBody>
          <a:bodyPr/>
          <a:lstStyle/>
          <a:p>
            <a:fld id="{35D9512D-810D-489D-B4F3-0792CA04F52C}" type="slidenum">
              <a:rPr lang="en-US" smtClean="0"/>
              <a:t>4</a:t>
            </a:fld>
            <a:endParaRPr lang="en-US" dirty="0"/>
          </a:p>
        </p:txBody>
      </p:sp>
    </p:spTree>
    <p:extLst>
      <p:ext uri="{BB962C8B-B14F-4D97-AF65-F5344CB8AC3E}">
        <p14:creationId xmlns:p14="http://schemas.microsoft.com/office/powerpoint/2010/main" val="21042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P spid="8" grpId="0"/>
      <p:bldP spid="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733" y="93265"/>
            <a:ext cx="10515600" cy="1325563"/>
          </a:xfrm>
        </p:spPr>
        <p:txBody>
          <a:bodyPr/>
          <a:lstStyle/>
          <a:p>
            <a:r>
              <a:rPr lang="en-US" dirty="0" smtClean="0"/>
              <a:t>Average Scores for Learning Styles</a:t>
            </a:r>
            <a:endParaRPr lang="en-US" dirty="0"/>
          </a:p>
        </p:txBody>
      </p:sp>
      <p:graphicFrame>
        <p:nvGraphicFramePr>
          <p:cNvPr id="9" name="Content Placeholder 8"/>
          <p:cNvGraphicFramePr>
            <a:graphicFrameLocks noGrp="1"/>
          </p:cNvGraphicFramePr>
          <p:nvPr>
            <p:ph idx="1"/>
            <p:extLst/>
          </p:nvPr>
        </p:nvGraphicFramePr>
        <p:xfrm>
          <a:off x="702733" y="332712"/>
          <a:ext cx="11049002" cy="58818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p:cNvSpPr>
            <a:spLocks noGrp="1"/>
          </p:cNvSpPr>
          <p:nvPr>
            <p:ph type="ftr" sz="quarter" idx="11"/>
          </p:nvPr>
        </p:nvSpPr>
        <p:spPr>
          <a:xfrm>
            <a:off x="-1129146" y="6549880"/>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5</a:t>
            </a:fld>
            <a:endParaRPr lang="en-US" dirty="0"/>
          </a:p>
        </p:txBody>
      </p:sp>
      <p:sp>
        <p:nvSpPr>
          <p:cNvPr id="5" name="TextBox 4"/>
          <p:cNvSpPr txBox="1"/>
          <p:nvPr/>
        </p:nvSpPr>
        <p:spPr>
          <a:xfrm>
            <a:off x="1033010" y="5999089"/>
            <a:ext cx="9855046" cy="430887"/>
          </a:xfrm>
          <a:prstGeom prst="rect">
            <a:avLst/>
          </a:prstGeom>
          <a:noFill/>
        </p:spPr>
        <p:txBody>
          <a:bodyPr wrap="square" rtlCol="0">
            <a:spAutoFit/>
          </a:bodyPr>
          <a:lstStyle/>
          <a:p>
            <a:pPr algn="ctr"/>
            <a:r>
              <a:rPr lang="en-US" sz="2200" b="1" i="1" dirty="0" smtClean="0"/>
              <a:t>Why is it important to know if someone has a different preference than you do? </a:t>
            </a:r>
            <a:endParaRPr lang="en-US" sz="2200" b="1" i="1" dirty="0"/>
          </a:p>
        </p:txBody>
      </p:sp>
      <p:sp>
        <p:nvSpPr>
          <p:cNvPr id="6" name="TextBox 5"/>
          <p:cNvSpPr txBox="1"/>
          <p:nvPr/>
        </p:nvSpPr>
        <p:spPr>
          <a:xfrm>
            <a:off x="1463040" y="3458093"/>
            <a:ext cx="1047404" cy="1446550"/>
          </a:xfrm>
          <a:prstGeom prst="rect">
            <a:avLst/>
          </a:prstGeom>
          <a:noFill/>
        </p:spPr>
        <p:txBody>
          <a:bodyPr wrap="square" rtlCol="0">
            <a:spAutoFit/>
          </a:bodyPr>
          <a:lstStyle/>
          <a:p>
            <a:pPr lvl="0" algn="ctr"/>
            <a:r>
              <a:rPr lang="en-US" sz="2200" b="1" dirty="0" smtClean="0">
                <a:solidFill>
                  <a:schemeClr val="bg1"/>
                </a:solidFill>
              </a:rPr>
              <a:t>55%</a:t>
            </a:r>
          </a:p>
          <a:p>
            <a:pPr lvl="0" algn="ctr"/>
            <a:endParaRPr lang="en-US" sz="2200" b="1" dirty="0">
              <a:solidFill>
                <a:schemeClr val="bg1"/>
              </a:solidFill>
            </a:endParaRPr>
          </a:p>
          <a:p>
            <a:pPr lvl="0" algn="ctr"/>
            <a:endParaRPr lang="en-US" sz="2200" b="1" dirty="0" smtClean="0">
              <a:solidFill>
                <a:schemeClr val="bg1"/>
              </a:solidFill>
            </a:endParaRPr>
          </a:p>
          <a:p>
            <a:pPr lvl="0" algn="ctr"/>
            <a:r>
              <a:rPr lang="en-US" sz="2200" b="1" dirty="0" smtClean="0">
                <a:solidFill>
                  <a:schemeClr val="bg1"/>
                </a:solidFill>
              </a:rPr>
              <a:t>45%</a:t>
            </a:r>
            <a:endParaRPr lang="en-US" sz="2200" b="1" dirty="0">
              <a:solidFill>
                <a:schemeClr val="bg1"/>
              </a:solidFill>
            </a:endParaRPr>
          </a:p>
        </p:txBody>
      </p:sp>
      <p:sp>
        <p:nvSpPr>
          <p:cNvPr id="8" name="TextBox 7"/>
          <p:cNvSpPr txBox="1"/>
          <p:nvPr/>
        </p:nvSpPr>
        <p:spPr>
          <a:xfrm>
            <a:off x="4209011" y="3424843"/>
            <a:ext cx="1047404" cy="2123658"/>
          </a:xfrm>
          <a:prstGeom prst="rect">
            <a:avLst/>
          </a:prstGeom>
          <a:noFill/>
        </p:spPr>
        <p:txBody>
          <a:bodyPr wrap="square" rtlCol="0">
            <a:spAutoFit/>
          </a:bodyPr>
          <a:lstStyle/>
          <a:p>
            <a:pPr lvl="0" algn="ctr"/>
            <a:r>
              <a:rPr lang="en-US" sz="2200" b="1" dirty="0" smtClean="0">
                <a:solidFill>
                  <a:schemeClr val="bg1"/>
                </a:solidFill>
              </a:rPr>
              <a:t>52%</a:t>
            </a:r>
          </a:p>
          <a:p>
            <a:pPr lvl="0" algn="ctr"/>
            <a:endParaRPr lang="en-US" b="1" dirty="0">
              <a:solidFill>
                <a:schemeClr val="bg1"/>
              </a:solidFill>
            </a:endParaRPr>
          </a:p>
          <a:p>
            <a:pPr lvl="0" algn="ctr"/>
            <a:r>
              <a:rPr lang="en-US" sz="2200" b="1" dirty="0">
                <a:solidFill>
                  <a:schemeClr val="bg1"/>
                </a:solidFill>
              </a:rPr>
              <a:t/>
            </a:r>
            <a:br>
              <a:rPr lang="en-US" sz="2200" b="1" dirty="0">
                <a:solidFill>
                  <a:schemeClr val="bg1"/>
                </a:solidFill>
              </a:rPr>
            </a:br>
            <a:r>
              <a:rPr lang="en-US" sz="2200" b="1" dirty="0" smtClean="0">
                <a:solidFill>
                  <a:schemeClr val="bg1"/>
                </a:solidFill>
              </a:rPr>
              <a:t>22%</a:t>
            </a:r>
          </a:p>
          <a:p>
            <a:pPr lvl="0" algn="ctr"/>
            <a:endParaRPr lang="en-US" sz="2600" b="1" dirty="0">
              <a:solidFill>
                <a:schemeClr val="bg1"/>
              </a:solidFill>
            </a:endParaRPr>
          </a:p>
          <a:p>
            <a:pPr lvl="0" algn="ctr"/>
            <a:r>
              <a:rPr lang="en-US" sz="2200" b="1" dirty="0" smtClean="0">
                <a:solidFill>
                  <a:schemeClr val="bg1"/>
                </a:solidFill>
              </a:rPr>
              <a:t>26%</a:t>
            </a:r>
            <a:endParaRPr lang="en-US" sz="2200" b="1" dirty="0">
              <a:solidFill>
                <a:schemeClr val="bg1"/>
              </a:solidFill>
            </a:endParaRPr>
          </a:p>
        </p:txBody>
      </p:sp>
      <p:sp>
        <p:nvSpPr>
          <p:cNvPr id="11" name="TextBox 10"/>
          <p:cNvSpPr txBox="1"/>
          <p:nvPr/>
        </p:nvSpPr>
        <p:spPr>
          <a:xfrm>
            <a:off x="6954982" y="3412163"/>
            <a:ext cx="1047404" cy="2123658"/>
          </a:xfrm>
          <a:prstGeom prst="rect">
            <a:avLst/>
          </a:prstGeom>
          <a:noFill/>
        </p:spPr>
        <p:txBody>
          <a:bodyPr wrap="square" rtlCol="0">
            <a:spAutoFit/>
          </a:bodyPr>
          <a:lstStyle/>
          <a:p>
            <a:pPr lvl="0" algn="ctr"/>
            <a:r>
              <a:rPr lang="en-US" sz="2200" b="1" dirty="0" smtClean="0">
                <a:solidFill>
                  <a:schemeClr val="bg1"/>
                </a:solidFill>
              </a:rPr>
              <a:t>45%</a:t>
            </a:r>
          </a:p>
          <a:p>
            <a:pPr lvl="0" algn="ctr"/>
            <a:endParaRPr lang="en-US" b="1" dirty="0">
              <a:solidFill>
                <a:schemeClr val="bg1"/>
              </a:solidFill>
            </a:endParaRPr>
          </a:p>
          <a:p>
            <a:pPr lvl="0" algn="ctr"/>
            <a:r>
              <a:rPr lang="en-US" sz="2200" b="1" dirty="0">
                <a:solidFill>
                  <a:schemeClr val="bg1"/>
                </a:solidFill>
              </a:rPr>
              <a:t/>
            </a:r>
            <a:br>
              <a:rPr lang="en-US" sz="2200" b="1" dirty="0">
                <a:solidFill>
                  <a:schemeClr val="bg1"/>
                </a:solidFill>
              </a:rPr>
            </a:br>
            <a:r>
              <a:rPr lang="en-US" sz="2200" b="1" dirty="0" smtClean="0">
                <a:solidFill>
                  <a:schemeClr val="bg1"/>
                </a:solidFill>
              </a:rPr>
              <a:t>25%</a:t>
            </a:r>
          </a:p>
          <a:p>
            <a:pPr lvl="0" algn="ctr"/>
            <a:endParaRPr lang="en-US" sz="2600" b="1" dirty="0">
              <a:solidFill>
                <a:schemeClr val="bg1"/>
              </a:solidFill>
            </a:endParaRPr>
          </a:p>
          <a:p>
            <a:pPr lvl="0" algn="ctr"/>
            <a:r>
              <a:rPr lang="en-US" sz="2200" b="1" dirty="0" smtClean="0">
                <a:solidFill>
                  <a:schemeClr val="bg1"/>
                </a:solidFill>
              </a:rPr>
              <a:t>30%</a:t>
            </a:r>
            <a:endParaRPr lang="en-US" sz="2200" b="1" dirty="0">
              <a:solidFill>
                <a:schemeClr val="bg1"/>
              </a:solidFill>
            </a:endParaRPr>
          </a:p>
        </p:txBody>
      </p:sp>
      <p:sp>
        <p:nvSpPr>
          <p:cNvPr id="12" name="TextBox 11"/>
          <p:cNvSpPr txBox="1"/>
          <p:nvPr/>
        </p:nvSpPr>
        <p:spPr>
          <a:xfrm>
            <a:off x="9700953" y="3458093"/>
            <a:ext cx="1047404" cy="1446550"/>
          </a:xfrm>
          <a:prstGeom prst="rect">
            <a:avLst/>
          </a:prstGeom>
          <a:noFill/>
        </p:spPr>
        <p:txBody>
          <a:bodyPr wrap="square" rtlCol="0">
            <a:spAutoFit/>
          </a:bodyPr>
          <a:lstStyle/>
          <a:p>
            <a:pPr lvl="0" algn="ctr"/>
            <a:r>
              <a:rPr lang="en-US" sz="2200" b="1" dirty="0" smtClean="0">
                <a:solidFill>
                  <a:schemeClr val="bg1"/>
                </a:solidFill>
              </a:rPr>
              <a:t>53%</a:t>
            </a:r>
          </a:p>
          <a:p>
            <a:pPr lvl="0" algn="ctr"/>
            <a:endParaRPr lang="en-US" sz="2200" b="1" dirty="0">
              <a:solidFill>
                <a:schemeClr val="bg1"/>
              </a:solidFill>
            </a:endParaRPr>
          </a:p>
          <a:p>
            <a:pPr lvl="0" algn="ctr"/>
            <a:endParaRPr lang="en-US" sz="2200" b="1" dirty="0" smtClean="0">
              <a:solidFill>
                <a:schemeClr val="bg1"/>
              </a:solidFill>
            </a:endParaRPr>
          </a:p>
          <a:p>
            <a:pPr lvl="0" algn="ctr"/>
            <a:r>
              <a:rPr lang="en-US" sz="2200" b="1" dirty="0" smtClean="0">
                <a:solidFill>
                  <a:schemeClr val="bg1"/>
                </a:solidFill>
              </a:rPr>
              <a:t>47%</a:t>
            </a:r>
            <a:endParaRPr lang="en-US" sz="2200" b="1" dirty="0">
              <a:solidFill>
                <a:schemeClr val="bg1"/>
              </a:solidFill>
            </a:endParaRPr>
          </a:p>
        </p:txBody>
      </p:sp>
    </p:spTree>
    <p:extLst>
      <p:ext uri="{BB962C8B-B14F-4D97-AF65-F5344CB8AC3E}">
        <p14:creationId xmlns:p14="http://schemas.microsoft.com/office/powerpoint/2010/main" val="2069233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barn(inVertical)">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11"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801" y="92738"/>
            <a:ext cx="10515600" cy="1325563"/>
          </a:xfrm>
        </p:spPr>
        <p:txBody>
          <a:bodyPr/>
          <a:lstStyle/>
          <a:p>
            <a:r>
              <a:rPr lang="en-US" dirty="0" smtClean="0"/>
              <a:t>The Effective Learning Cycle</a:t>
            </a:r>
            <a:endParaRPr lang="en-US" dirty="0"/>
          </a:p>
        </p:txBody>
      </p:sp>
      <p:sp>
        <p:nvSpPr>
          <p:cNvPr id="3" name="Footer Placeholder 2"/>
          <p:cNvSpPr>
            <a:spLocks noGrp="1"/>
          </p:cNvSpPr>
          <p:nvPr>
            <p:ph type="ftr" sz="quarter" idx="11"/>
          </p:nvPr>
        </p:nvSpPr>
        <p:spPr>
          <a:xfrm>
            <a:off x="-1100131" y="6549880"/>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6</a:t>
            </a:fld>
            <a:endParaRPr lang="en-US" dirty="0"/>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b="55556"/>
          <a:stretch/>
        </p:blipFill>
        <p:spPr>
          <a:xfrm>
            <a:off x="1047750" y="1071815"/>
            <a:ext cx="10439400" cy="5720892"/>
          </a:xfrm>
          <a:prstGeom prst="rect">
            <a:avLst/>
          </a:prstGeom>
        </p:spPr>
      </p:pic>
      <p:sp>
        <p:nvSpPr>
          <p:cNvPr id="8" name="Rectangle 7"/>
          <p:cNvSpPr/>
          <p:nvPr/>
        </p:nvSpPr>
        <p:spPr>
          <a:xfrm>
            <a:off x="6939792" y="3113994"/>
            <a:ext cx="4804012" cy="17097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3889611" y="4741541"/>
            <a:ext cx="4164841" cy="1783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811473" y="3040744"/>
            <a:ext cx="4164841" cy="1783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3889611" y="1058351"/>
            <a:ext cx="6671482" cy="20607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p:nvSpPr>
        <p:spPr>
          <a:xfrm>
            <a:off x="7424382" y="3119098"/>
            <a:ext cx="1186218" cy="2518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7200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10"/>
                                        </p:tgtEl>
                                      </p:cBhvr>
                                    </p:animEffect>
                                    <p:set>
                                      <p:cBhvr>
                                        <p:cTn id="17" dur="1" fill="hold">
                                          <p:stCondLst>
                                            <p:cond delay="499"/>
                                          </p:stCondLst>
                                        </p:cTn>
                                        <p:tgtEl>
                                          <p:spTgt spid="10"/>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500"/>
                                        <p:tgtEl>
                                          <p:spTgt spid="11"/>
                                        </p:tgtEl>
                                      </p:cBhvr>
                                    </p:animEffect>
                                    <p:set>
                                      <p:cBhvr>
                                        <p:cTn id="22" dur="1" fill="hold">
                                          <p:stCondLst>
                                            <p:cond delay="499"/>
                                          </p:stCondLst>
                                        </p:cTn>
                                        <p:tgtEl>
                                          <p:spTgt spid="11"/>
                                        </p:tgtEl>
                                        <p:attrNameLst>
                                          <p:attrName>style.visibility</p:attrName>
                                        </p:attrNameLst>
                                      </p:cBhvr>
                                      <p:to>
                                        <p:strVal val="hidden"/>
                                      </p:to>
                                    </p:set>
                                  </p:childTnLst>
                                </p:cTn>
                              </p:par>
                              <p:par>
                                <p:cTn id="23" presetID="10" presetClass="exit" presetSubtype="0" fill="hold" grpId="0" nodeType="withEffect">
                                  <p:stCondLst>
                                    <p:cond delay="0"/>
                                  </p:stCondLst>
                                  <p:childTnLst>
                                    <p:animEffect transition="out" filter="fade">
                                      <p:cBhvr>
                                        <p:cTn id="24" dur="500"/>
                                        <p:tgtEl>
                                          <p:spTgt spid="12"/>
                                        </p:tgtEl>
                                      </p:cBhvr>
                                    </p:animEffect>
                                    <p:set>
                                      <p:cBhvr>
                                        <p:cTn id="25"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801" y="92738"/>
            <a:ext cx="10515600" cy="1325563"/>
          </a:xfrm>
        </p:spPr>
        <p:txBody>
          <a:bodyPr/>
          <a:lstStyle/>
          <a:p>
            <a:r>
              <a:rPr lang="en-US" dirty="0" smtClean="0"/>
              <a:t>The Effective Learning Cycle</a:t>
            </a:r>
            <a:endParaRPr lang="en-US" dirty="0"/>
          </a:p>
        </p:txBody>
      </p:sp>
      <p:sp>
        <p:nvSpPr>
          <p:cNvPr id="3" name="Footer Placeholder 2"/>
          <p:cNvSpPr>
            <a:spLocks noGrp="1"/>
          </p:cNvSpPr>
          <p:nvPr>
            <p:ph type="ftr" sz="quarter" idx="11"/>
          </p:nvPr>
        </p:nvSpPr>
        <p:spPr>
          <a:xfrm>
            <a:off x="-1100131" y="6549880"/>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7</a:t>
            </a:fld>
            <a:endParaRPr lang="en-US" dirty="0"/>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b="55556"/>
          <a:stretch/>
        </p:blipFill>
        <p:spPr>
          <a:xfrm>
            <a:off x="1047750" y="1071815"/>
            <a:ext cx="10439400" cy="5720892"/>
          </a:xfrm>
          <a:prstGeom prst="rect">
            <a:avLst/>
          </a:prstGeom>
        </p:spPr>
      </p:pic>
    </p:spTree>
    <p:extLst>
      <p:ext uri="{BB962C8B-B14F-4D97-AF65-F5344CB8AC3E}">
        <p14:creationId xmlns:p14="http://schemas.microsoft.com/office/powerpoint/2010/main" val="899633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5735" y="25736"/>
            <a:ext cx="10862733" cy="1325563"/>
          </a:xfrm>
        </p:spPr>
        <p:txBody>
          <a:bodyPr/>
          <a:lstStyle/>
          <a:p>
            <a:r>
              <a:rPr lang="en-US" dirty="0" smtClean="0"/>
              <a:t>The Effective Learning Cycle</a:t>
            </a:r>
            <a:endParaRPr lang="en-US" dirty="0"/>
          </a:p>
        </p:txBody>
      </p:sp>
      <p:sp>
        <p:nvSpPr>
          <p:cNvPr id="5" name="Rectangle 4"/>
          <p:cNvSpPr/>
          <p:nvPr/>
        </p:nvSpPr>
        <p:spPr>
          <a:xfrm>
            <a:off x="6925734" y="245602"/>
            <a:ext cx="5266266" cy="1291960"/>
          </a:xfrm>
          <a:prstGeom prst="rect">
            <a:avLst/>
          </a:prstGeom>
          <a:blipFill dpi="0" rotWithShape="1">
            <a:blip r:embed="rId3">
              <a:alphaModFix amt="25000"/>
              <a:extLst>
                <a:ext uri="{28A0092B-C50C-407E-A947-70E740481C1C}">
                  <a14:useLocalDpi xmlns:a14="http://schemas.microsoft.com/office/drawing/2010/main" val="0"/>
                </a:ext>
              </a:extLst>
            </a:blip>
            <a:srcRect/>
            <a:stretch>
              <a:fillRect l="-7074" t="-1" r="-115434" b="-10184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p:cNvPicPr>
            <a:picLocks noChangeAspect="1"/>
          </p:cNvPicPr>
          <p:nvPr/>
        </p:nvPicPr>
        <p:blipFill rotWithShape="1">
          <a:blip r:embed="rId4"/>
          <a:srcRect l="11313" t="22839" r="71604" b="30938"/>
          <a:stretch/>
        </p:blipFill>
        <p:spPr>
          <a:xfrm>
            <a:off x="187895" y="1571165"/>
            <a:ext cx="8422705" cy="4830669"/>
          </a:xfrm>
          <a:prstGeom prst="rect">
            <a:avLst/>
          </a:prstGeom>
        </p:spPr>
      </p:pic>
      <p:sp>
        <p:nvSpPr>
          <p:cNvPr id="3" name="Footer Placeholder 2"/>
          <p:cNvSpPr>
            <a:spLocks noGrp="1"/>
          </p:cNvSpPr>
          <p:nvPr>
            <p:ph type="ftr" sz="quarter" idx="11"/>
          </p:nvPr>
        </p:nvSpPr>
        <p:spPr>
          <a:xfrm>
            <a:off x="-1155700" y="6554494"/>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a:xfrm>
            <a:off x="8695268" y="6371931"/>
            <a:ext cx="2743200" cy="365125"/>
          </a:xfrm>
        </p:spPr>
        <p:txBody>
          <a:bodyPr/>
          <a:lstStyle/>
          <a:p>
            <a:fld id="{35D9512D-810D-489D-B4F3-0792CA04F52C}" type="slidenum">
              <a:rPr lang="en-US" smtClean="0"/>
              <a:t>8</a:t>
            </a:fld>
            <a:endParaRPr lang="en-US" dirty="0"/>
          </a:p>
        </p:txBody>
      </p:sp>
      <p:sp>
        <p:nvSpPr>
          <p:cNvPr id="7" name="TextBox 6"/>
          <p:cNvSpPr txBox="1"/>
          <p:nvPr/>
        </p:nvSpPr>
        <p:spPr>
          <a:xfrm>
            <a:off x="8695268" y="2631307"/>
            <a:ext cx="3243348" cy="2646878"/>
          </a:xfrm>
          <a:prstGeom prst="rect">
            <a:avLst/>
          </a:prstGeom>
          <a:noFill/>
        </p:spPr>
        <p:txBody>
          <a:bodyPr wrap="square" rtlCol="0">
            <a:spAutoFit/>
          </a:bodyPr>
          <a:lstStyle/>
          <a:p>
            <a:endParaRPr lang="en-US" sz="2800" dirty="0" smtClean="0"/>
          </a:p>
          <a:p>
            <a:pPr algn="ctr"/>
            <a:r>
              <a:rPr lang="en-US" sz="4000" b="1" i="1" dirty="0" smtClean="0">
                <a:solidFill>
                  <a:srgbClr val="5E52A2"/>
                </a:solidFill>
              </a:rPr>
              <a:t>Telescopic</a:t>
            </a:r>
          </a:p>
          <a:p>
            <a:pPr algn="ctr"/>
            <a:r>
              <a:rPr lang="en-US" sz="4000" b="1" i="1" dirty="0" smtClean="0">
                <a:solidFill>
                  <a:srgbClr val="5E52A2"/>
                </a:solidFill>
              </a:rPr>
              <a:t> </a:t>
            </a:r>
            <a:endParaRPr lang="en-US" sz="4000" b="1" dirty="0">
              <a:solidFill>
                <a:srgbClr val="5E52A2"/>
              </a:solidFill>
            </a:endParaRPr>
          </a:p>
          <a:p>
            <a:pPr algn="ctr"/>
            <a:r>
              <a:rPr lang="en-US" sz="4000" b="1" i="1" dirty="0">
                <a:solidFill>
                  <a:srgbClr val="5E52A2"/>
                </a:solidFill>
              </a:rPr>
              <a:t>Wide-Angled</a:t>
            </a:r>
          </a:p>
          <a:p>
            <a:endParaRPr lang="en-US" dirty="0"/>
          </a:p>
        </p:txBody>
      </p:sp>
    </p:spTree>
    <p:extLst>
      <p:ext uri="{BB962C8B-B14F-4D97-AF65-F5344CB8AC3E}">
        <p14:creationId xmlns:p14="http://schemas.microsoft.com/office/powerpoint/2010/main" val="1363995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5735" y="25736"/>
            <a:ext cx="10862733" cy="1325563"/>
          </a:xfrm>
        </p:spPr>
        <p:txBody>
          <a:bodyPr/>
          <a:lstStyle/>
          <a:p>
            <a:r>
              <a:rPr lang="en-US" dirty="0" smtClean="0"/>
              <a:t>Motivation</a:t>
            </a:r>
            <a:endParaRPr lang="en-US" dirty="0"/>
          </a:p>
        </p:txBody>
      </p:sp>
      <p:sp>
        <p:nvSpPr>
          <p:cNvPr id="3" name="Footer Placeholder 2"/>
          <p:cNvSpPr>
            <a:spLocks noGrp="1"/>
          </p:cNvSpPr>
          <p:nvPr>
            <p:ph type="ftr" sz="quarter" idx="11"/>
          </p:nvPr>
        </p:nvSpPr>
        <p:spPr>
          <a:xfrm>
            <a:off x="-1155700" y="6554494"/>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a:xfrm>
            <a:off x="8695268" y="6371931"/>
            <a:ext cx="2743200" cy="365125"/>
          </a:xfrm>
        </p:spPr>
        <p:txBody>
          <a:bodyPr/>
          <a:lstStyle/>
          <a:p>
            <a:fld id="{35D9512D-810D-489D-B4F3-0792CA04F52C}" type="slidenum">
              <a:rPr lang="en-US" smtClean="0"/>
              <a:t>9</a:t>
            </a:fld>
            <a:endParaRPr lang="en-US" dirty="0"/>
          </a:p>
        </p:txBody>
      </p:sp>
      <p:sp>
        <p:nvSpPr>
          <p:cNvPr id="8" name="TextBox 7"/>
          <p:cNvSpPr txBox="1"/>
          <p:nvPr/>
        </p:nvSpPr>
        <p:spPr>
          <a:xfrm>
            <a:off x="575735" y="1724505"/>
            <a:ext cx="11039301" cy="4647426"/>
          </a:xfrm>
          <a:prstGeom prst="rect">
            <a:avLst/>
          </a:prstGeom>
          <a:noFill/>
        </p:spPr>
        <p:txBody>
          <a:bodyPr wrap="square" rtlCol="0">
            <a:spAutoFit/>
          </a:bodyPr>
          <a:lstStyle/>
          <a:p>
            <a:pPr marL="342900" indent="-342900">
              <a:buFont typeface="Arial" panose="020B0604020202020204" pitchFamily="34" charset="0"/>
              <a:buChar char="•"/>
            </a:pPr>
            <a:r>
              <a:rPr lang="en-GB" altLang="en-US" sz="2400" dirty="0">
                <a:latin typeface="Arial" panose="020B0604020202020204" pitchFamily="34" charset="0"/>
              </a:rPr>
              <a:t>Think of something you know you </a:t>
            </a:r>
            <a:r>
              <a:rPr lang="en-GB" altLang="en-US" sz="2400" dirty="0" smtClean="0">
                <a:latin typeface="Arial" panose="020B0604020202020204" pitchFamily="34" charset="0"/>
              </a:rPr>
              <a:t>really </a:t>
            </a:r>
            <a:r>
              <a:rPr lang="en-GB" altLang="en-US" sz="2400" dirty="0">
                <a:latin typeface="Arial" panose="020B0604020202020204" pitchFamily="34" charset="0"/>
              </a:rPr>
              <a:t>SHOULD pursue learning </a:t>
            </a:r>
            <a:r>
              <a:rPr lang="en-GB" altLang="en-US" sz="2400" dirty="0" smtClean="0">
                <a:latin typeface="Arial" panose="020B0604020202020204" pitchFamily="34" charset="0"/>
              </a:rPr>
              <a:t>about</a:t>
            </a:r>
            <a:r>
              <a:rPr lang="en-GB" altLang="en-US" sz="2400" dirty="0">
                <a:latin typeface="Arial" panose="020B0604020202020204" pitchFamily="34" charset="0"/>
              </a:rPr>
              <a:t/>
            </a:r>
            <a:br>
              <a:rPr lang="en-GB" altLang="en-US" sz="2400" dirty="0">
                <a:latin typeface="Arial" panose="020B0604020202020204" pitchFamily="34" charset="0"/>
              </a:rPr>
            </a:br>
            <a:endParaRPr lang="en-GB" altLang="en-US" sz="2400" dirty="0" smtClean="0">
              <a:latin typeface="Arial" panose="020B0604020202020204" pitchFamily="34" charset="0"/>
            </a:endParaRPr>
          </a:p>
          <a:p>
            <a:pPr marL="342900" indent="-342900">
              <a:buFont typeface="Arial" panose="020B0604020202020204" pitchFamily="34" charset="0"/>
              <a:buChar char="•"/>
            </a:pPr>
            <a:r>
              <a:rPr lang="en-GB" altLang="en-US" sz="2400" dirty="0" smtClean="0">
                <a:latin typeface="Arial" panose="020B0604020202020204" pitchFamily="34" charset="0"/>
              </a:rPr>
              <a:t>Consider: </a:t>
            </a:r>
          </a:p>
          <a:p>
            <a:pPr marL="914400" lvl="1" indent="-457200">
              <a:buFont typeface="+mj-lt"/>
              <a:buAutoNum type="arabicPeriod"/>
            </a:pPr>
            <a:r>
              <a:rPr lang="en-GB" altLang="en-US" sz="2400" dirty="0" smtClean="0">
                <a:latin typeface="Arial" panose="020B0604020202020204" pitchFamily="34" charset="0"/>
              </a:rPr>
              <a:t>your interest level </a:t>
            </a:r>
          </a:p>
          <a:p>
            <a:pPr marL="914400" lvl="1" indent="-457200">
              <a:buFont typeface="+mj-lt"/>
              <a:buAutoNum type="arabicPeriod"/>
            </a:pPr>
            <a:r>
              <a:rPr lang="en-GB" altLang="en-US" sz="2400" dirty="0">
                <a:latin typeface="Arial" panose="020B0604020202020204" pitchFamily="34" charset="0"/>
              </a:rPr>
              <a:t>y</a:t>
            </a:r>
            <a:r>
              <a:rPr lang="en-GB" altLang="en-US" sz="2400" dirty="0" smtClean="0">
                <a:latin typeface="Arial" panose="020B0604020202020204" pitchFamily="34" charset="0"/>
              </a:rPr>
              <a:t>our ability </a:t>
            </a:r>
            <a:r>
              <a:rPr lang="en-GB" altLang="en-US" sz="2400" dirty="0">
                <a:latin typeface="Arial" panose="020B0604020202020204" pitchFamily="34" charset="0"/>
              </a:rPr>
              <a:t>to persist with the </a:t>
            </a:r>
            <a:r>
              <a:rPr lang="en-GB" altLang="en-US" sz="2400" dirty="0" smtClean="0">
                <a:latin typeface="Arial" panose="020B0604020202020204" pitchFamily="34" charset="0"/>
              </a:rPr>
              <a:t>learning</a:t>
            </a:r>
          </a:p>
          <a:p>
            <a:pPr marL="914400" lvl="1" indent="-457200">
              <a:buFont typeface="+mj-lt"/>
              <a:buAutoNum type="arabicPeriod"/>
            </a:pPr>
            <a:r>
              <a:rPr lang="en-GB" altLang="en-US" sz="2400" dirty="0" smtClean="0">
                <a:latin typeface="Arial" panose="020B0604020202020204" pitchFamily="34" charset="0"/>
              </a:rPr>
              <a:t>your </a:t>
            </a:r>
            <a:r>
              <a:rPr lang="en-GB" altLang="en-US" sz="2400" dirty="0">
                <a:latin typeface="Arial" panose="020B0604020202020204" pitchFamily="34" charset="0"/>
              </a:rPr>
              <a:t>support </a:t>
            </a:r>
            <a:r>
              <a:rPr lang="en-GB" altLang="en-US" sz="2400" dirty="0" smtClean="0">
                <a:latin typeface="Arial" panose="020B0604020202020204" pitchFamily="34" charset="0"/>
              </a:rPr>
              <a:t>needs</a:t>
            </a:r>
            <a:r>
              <a:rPr lang="en-GB" altLang="en-US" sz="2400" dirty="0">
                <a:latin typeface="Arial" panose="020B0604020202020204" pitchFamily="34" charset="0"/>
              </a:rPr>
              <a:t/>
            </a:r>
            <a:br>
              <a:rPr lang="en-GB" altLang="en-US" sz="2400" dirty="0">
                <a:latin typeface="Arial" panose="020B0604020202020204" pitchFamily="34" charset="0"/>
              </a:rPr>
            </a:br>
            <a:endParaRPr lang="en-GB" altLang="en-US" sz="2400" dirty="0" smtClean="0">
              <a:latin typeface="Arial" panose="020B0604020202020204" pitchFamily="34" charset="0"/>
            </a:endParaRPr>
          </a:p>
          <a:p>
            <a:pPr marL="342900" indent="-342900">
              <a:buFont typeface="Arial" panose="020B0604020202020204" pitchFamily="34" charset="0"/>
              <a:buChar char="•"/>
            </a:pPr>
            <a:r>
              <a:rPr lang="en-GB" altLang="en-US" sz="2400" dirty="0" smtClean="0">
                <a:latin typeface="Arial" panose="020B0604020202020204" pitchFamily="34" charset="0"/>
              </a:rPr>
              <a:t>Talk </a:t>
            </a:r>
            <a:r>
              <a:rPr lang="en-GB" altLang="en-US" sz="2400" dirty="0">
                <a:latin typeface="Arial" panose="020B0604020202020204" pitchFamily="34" charset="0"/>
              </a:rPr>
              <a:t>through these three </a:t>
            </a:r>
            <a:r>
              <a:rPr lang="en-GB" altLang="en-US" sz="2400" dirty="0" smtClean="0">
                <a:latin typeface="Arial" panose="020B0604020202020204" pitchFamily="34" charset="0"/>
              </a:rPr>
              <a:t>with </a:t>
            </a:r>
            <a:r>
              <a:rPr lang="en-GB" altLang="en-US" sz="2400" dirty="0">
                <a:latin typeface="Arial" panose="020B0604020202020204" pitchFamily="34" charset="0"/>
              </a:rPr>
              <a:t>respect to your learning goal with your </a:t>
            </a:r>
            <a:r>
              <a:rPr lang="en-GB" altLang="en-US" sz="2400" dirty="0" smtClean="0">
                <a:latin typeface="Arial" panose="020B0604020202020204" pitchFamily="34" charset="0"/>
              </a:rPr>
              <a:t>partner </a:t>
            </a:r>
            <a:endParaRPr lang="en-US" sz="2400" b="1" i="1" dirty="0"/>
          </a:p>
          <a:p>
            <a:pPr marL="457200" indent="-457200">
              <a:buFont typeface="Arial" panose="020B0604020202020204" pitchFamily="34" charset="0"/>
              <a:buChar char="•"/>
            </a:pPr>
            <a:endParaRPr lang="en-US" sz="2800" dirty="0" smtClean="0"/>
          </a:p>
          <a:p>
            <a:endParaRPr lang="en-US" sz="2800" dirty="0"/>
          </a:p>
          <a:p>
            <a:pPr algn="ctr"/>
            <a:r>
              <a:rPr lang="en-US" sz="3000" b="1" i="1" dirty="0" smtClean="0">
                <a:solidFill>
                  <a:srgbClr val="5E52A2"/>
                </a:solidFill>
              </a:rPr>
              <a:t>Are you motivated to learn?</a:t>
            </a:r>
            <a:endParaRPr lang="en-US" sz="3000" b="1" i="1" dirty="0">
              <a:solidFill>
                <a:srgbClr val="5E52A2"/>
              </a:solidFill>
            </a:endParaRPr>
          </a:p>
          <a:p>
            <a:endParaRPr lang="en-US" dirty="0"/>
          </a:p>
        </p:txBody>
      </p:sp>
      <p:pic>
        <p:nvPicPr>
          <p:cNvPr id="10" name="Content Placeholder 3"/>
          <p:cNvPicPr>
            <a:picLocks noGrp="1" noChangeAspect="1"/>
          </p:cNvPicPr>
          <p:nvPr>
            <p:ph idx="1"/>
          </p:nvPr>
        </p:nvPicPr>
        <p:blipFill rotWithShape="1">
          <a:blip r:embed="rId3"/>
          <a:srcRect l="8807" t="47032" r="69863" b="30863"/>
          <a:stretch/>
        </p:blipFill>
        <p:spPr>
          <a:xfrm>
            <a:off x="7016084" y="432355"/>
            <a:ext cx="4598952" cy="1010226"/>
          </a:xfrm>
          <a:prstGeom prst="rect">
            <a:avLst/>
          </a:prstGeom>
        </p:spPr>
      </p:pic>
    </p:spTree>
    <p:extLst>
      <p:ext uri="{BB962C8B-B14F-4D97-AF65-F5344CB8AC3E}">
        <p14:creationId xmlns:p14="http://schemas.microsoft.com/office/powerpoint/2010/main" val="15759496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13984</TotalTime>
  <Words>3271</Words>
  <Application>Microsoft Office PowerPoint</Application>
  <PresentationFormat>Widescreen</PresentationFormat>
  <Paragraphs>415</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Wingdings</vt:lpstr>
      <vt:lpstr>Office Theme</vt:lpstr>
      <vt:lpstr>Learning Styles</vt:lpstr>
      <vt:lpstr>DISCUSSION</vt:lpstr>
      <vt:lpstr>Learning Styles</vt:lpstr>
      <vt:lpstr>Learning Styles Overview</vt:lpstr>
      <vt:lpstr>Average Scores for Learning Styles</vt:lpstr>
      <vt:lpstr>The Effective Learning Cycle</vt:lpstr>
      <vt:lpstr>The Effective Learning Cycle</vt:lpstr>
      <vt:lpstr>The Effective Learning Cycle</vt:lpstr>
      <vt:lpstr>Motivation</vt:lpstr>
      <vt:lpstr>The Effective Learning Cycle</vt:lpstr>
      <vt:lpstr>Translating</vt:lpstr>
      <vt:lpstr>The Effective Learning Cycle</vt:lpstr>
      <vt:lpstr>VAK Activity</vt:lpstr>
      <vt:lpstr>The Effective Learning Cycle</vt:lpstr>
      <vt:lpstr>The Effective Learning Cycle</vt:lpstr>
      <vt:lpstr>The Effective Learning Cycle</vt:lpstr>
      <vt:lpstr>Action &amp; Deployment</vt:lpstr>
      <vt:lpstr>Effective Learning</vt:lpstr>
      <vt:lpstr>Application of Learning</vt:lpstr>
      <vt:lpstr>PowerPoint Presentation</vt:lpstr>
      <vt:lpstr>Application of Learning</vt:lpstr>
      <vt:lpstr>Closing Thoughts</vt:lpstr>
      <vt:lpstr>Putting it Together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Styles</dc:title>
  <dc:creator>Jennifer Larsen</dc:creator>
  <cp:lastModifiedBy>Jennifer Voitlein</cp:lastModifiedBy>
  <cp:revision>95</cp:revision>
  <dcterms:created xsi:type="dcterms:W3CDTF">2016-03-22T22:01:54Z</dcterms:created>
  <dcterms:modified xsi:type="dcterms:W3CDTF">2016-08-12T22:52:59Z</dcterms:modified>
</cp:coreProperties>
</file>

<file path=docProps/thumbnail.jpeg>
</file>